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5" r:id="rId4"/>
    <p:sldId id="266" r:id="rId5"/>
    <p:sldId id="268" r:id="rId6"/>
    <p:sldId id="267" r:id="rId7"/>
    <p:sldId id="269" r:id="rId8"/>
    <p:sldId id="270" r:id="rId9"/>
    <p:sldId id="271" r:id="rId10"/>
    <p:sldId id="272" r:id="rId11"/>
    <p:sldId id="274" r:id="rId12"/>
    <p:sldId id="273" r:id="rId13"/>
    <p:sldId id="275" r:id="rId14"/>
    <p:sldId id="276" r:id="rId15"/>
    <p:sldId id="277" r:id="rId16"/>
    <p:sldId id="278" r:id="rId17"/>
    <p:sldId id="281" r:id="rId18"/>
    <p:sldId id="279" r:id="rId19"/>
    <p:sldId id="280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70" autoAdjust="0"/>
    <p:restoredTop sz="94660"/>
  </p:normalViewPr>
  <p:slideViewPr>
    <p:cSldViewPr snapToGrid="0">
      <p:cViewPr varScale="1">
        <p:scale>
          <a:sx n="91" d="100"/>
          <a:sy n="91" d="100"/>
        </p:scale>
        <p:origin x="31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A15A1D-4191-4107-89ED-9256612623BF}" type="doc">
      <dgm:prSet loTypeId="urn:microsoft.com/office/officeart/2005/8/layout/b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BF34F3AF-9688-4FB1-A5A2-63C4FD1C3444}">
      <dgm:prSet/>
      <dgm:spPr/>
      <dgm:t>
        <a:bodyPr/>
        <a:lstStyle/>
        <a:p>
          <a:pPr rtl="0"/>
          <a:r>
            <a:rPr 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指導卡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黃卡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F6AC64-37D0-41E3-BE2E-CE9C06E59FE3}" type="parTrans" cxnId="{726E9866-2852-4BB1-8AC8-713624BBCD98}">
      <dgm:prSet/>
      <dgm:spPr/>
      <dgm:t>
        <a:bodyPr/>
        <a:lstStyle/>
        <a:p>
          <a:endParaRPr lang="zh-TW" altLang="en-US"/>
        </a:p>
      </dgm:t>
    </dgm:pt>
    <dgm:pt modelId="{1A14D817-B579-49D3-B112-7DFC0E8102F0}" type="sibTrans" cxnId="{726E9866-2852-4BB1-8AC8-713624BBCD98}">
      <dgm:prSet/>
      <dgm:spPr/>
      <dgm:t>
        <a:bodyPr/>
        <a:lstStyle/>
        <a:p>
          <a:endParaRPr lang="zh-TW" altLang="en-US"/>
        </a:p>
      </dgm:t>
    </dgm:pt>
    <dgm:pt modelId="{39FC1278-27E0-46B4-A1FF-6259F5A7C5FB}">
      <dgm:prSet custT="1"/>
      <dgm:spPr/>
      <dgm:t>
        <a:bodyPr/>
        <a:lstStyle/>
        <a:p>
          <a:pPr rtl="0"/>
          <a:r>
            <a:rPr lang="zh-TW" altLang="en-US" sz="19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需與活動紀錄本對照填寫正確</a:t>
          </a:r>
          <a:r>
            <a:rPr 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日期、時間、地點、社團</a:t>
          </a:r>
          <a:r>
            <a:rPr lang="zh-TW" altLang="en-US" sz="19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及活動內容</a:t>
          </a:r>
          <a:r>
            <a:rPr lang="zh-TW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（一張最多以</a:t>
          </a:r>
          <a:r>
            <a:rPr lang="en-US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19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小時為</a:t>
          </a:r>
          <a:r>
            <a:rPr lang="zh-TW" alt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計，整數為單位）</a:t>
          </a:r>
          <a:endParaRPr lang="zh-TW" sz="19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7BFAAC-DCCF-429A-9A4A-0BFCE266DF4C}" type="parTrans" cxnId="{B82CF436-F060-45E1-975B-4D2995F68F9A}">
      <dgm:prSet/>
      <dgm:spPr/>
      <dgm:t>
        <a:bodyPr/>
        <a:lstStyle/>
        <a:p>
          <a:endParaRPr lang="zh-TW" altLang="en-US"/>
        </a:p>
      </dgm:t>
    </dgm:pt>
    <dgm:pt modelId="{73D2C43B-518C-4E66-B407-53F400DF009B}" type="sibTrans" cxnId="{B82CF436-F060-45E1-975B-4D2995F68F9A}">
      <dgm:prSet/>
      <dgm:spPr/>
      <dgm:t>
        <a:bodyPr/>
        <a:lstStyle/>
        <a:p>
          <a:endParaRPr lang="zh-TW" altLang="en-US"/>
        </a:p>
      </dgm:t>
    </dgm:pt>
    <dgm:pt modelId="{B97B0EA8-B70F-4AB7-A64E-3C3EBAA5FD3B}">
      <dgm:prSet custT="1"/>
      <dgm:spPr/>
      <dgm:t>
        <a:bodyPr/>
        <a:lstStyle/>
        <a:p>
          <a:pPr rtl="0"/>
          <a:r>
            <a:rPr lang="zh-TW" altLang="en-US" sz="19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指導卡填寫關係於</a:t>
          </a:r>
          <a:r>
            <a:rPr lang="zh-TW" altLang="en-US" sz="19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指導鐘點費</a:t>
          </a:r>
          <a:r>
            <a:rPr lang="zh-TW" altLang="en-US" sz="19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，務必附於活動記錄本，定期繳回給課外活動組老師</a:t>
          </a:r>
          <a:endParaRPr lang="zh-TW" altLang="en-US" sz="19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78D222-BABC-44AA-BECA-401DC85B8DB7}" type="parTrans" cxnId="{F2A0D033-F73D-4C39-B32B-AB321E87EE60}">
      <dgm:prSet/>
      <dgm:spPr/>
      <dgm:t>
        <a:bodyPr/>
        <a:lstStyle/>
        <a:p>
          <a:endParaRPr lang="zh-TW" altLang="en-US"/>
        </a:p>
      </dgm:t>
    </dgm:pt>
    <dgm:pt modelId="{CD4B1A74-A5E2-48A7-B77B-EB9E31E02EE5}" type="sibTrans" cxnId="{F2A0D033-F73D-4C39-B32B-AB321E87EE60}">
      <dgm:prSet/>
      <dgm:spPr/>
      <dgm:t>
        <a:bodyPr/>
        <a:lstStyle/>
        <a:p>
          <a:endParaRPr lang="zh-TW" altLang="en-US"/>
        </a:p>
      </dgm:t>
    </dgm:pt>
    <dgm:pt modelId="{BBCE1D6F-CD46-49A0-9A55-8471444AD6C3}">
      <dgm:prSet custT="1"/>
      <dgm:spPr/>
      <dgm:t>
        <a:bodyPr/>
        <a:lstStyle/>
        <a:p>
          <a:pPr rtl="0"/>
          <a:r>
            <a:rPr 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鐘點費採</a:t>
          </a:r>
          <a:r>
            <a:rPr lang="zh-TW" altLang="en-US" sz="19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學期</a:t>
          </a:r>
          <a:r>
            <a:rPr 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計</a:t>
          </a:r>
          <a:r>
            <a:rPr lang="zh-TW" altLang="en-US" sz="19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，於學期末進行結算，但</a:t>
          </a:r>
          <a:r>
            <a:rPr 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因會計年度</a:t>
          </a:r>
          <a:r>
            <a:rPr lang="zh-TW" altLang="en-US" sz="19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緣故</a:t>
          </a:r>
          <a:r>
            <a:rPr 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</a:t>
          </a:r>
          <a:r>
            <a:rPr lang="zh-TW" altLang="en-US" sz="19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上學期須於</a:t>
          </a:r>
          <a:r>
            <a:rPr lang="en-US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12</a:t>
          </a:r>
          <a:r>
            <a:rPr lang="zh-TW" sz="19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月初</a:t>
          </a:r>
          <a:r>
            <a:rPr lang="zh-TW" sz="19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預先繳回</a:t>
          </a:r>
          <a:endParaRPr lang="zh-TW" sz="19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8FF90C2-5124-4D7E-9259-5C3499C08A18}" type="parTrans" cxnId="{1144396D-1352-489B-A7F0-146EE4556432}">
      <dgm:prSet/>
      <dgm:spPr/>
      <dgm:t>
        <a:bodyPr/>
        <a:lstStyle/>
        <a:p>
          <a:endParaRPr lang="zh-TW" altLang="en-US"/>
        </a:p>
      </dgm:t>
    </dgm:pt>
    <dgm:pt modelId="{12B4C863-7BCA-482B-8475-6EA0D59E6886}" type="sibTrans" cxnId="{1144396D-1352-489B-A7F0-146EE4556432}">
      <dgm:prSet/>
      <dgm:spPr/>
      <dgm:t>
        <a:bodyPr/>
        <a:lstStyle/>
        <a:p>
          <a:endParaRPr lang="zh-TW" altLang="en-US"/>
        </a:p>
      </dgm:t>
    </dgm:pt>
    <dgm:pt modelId="{17B644E7-B30F-4F4F-8D6F-5142FBFA1163}">
      <dgm:prSet custT="1"/>
      <dgm:spPr/>
      <dgm:t>
        <a:bodyPr/>
        <a:lstStyle/>
        <a:p>
          <a:pPr rtl="0"/>
          <a:r>
            <a:rPr lang="zh-TW" altLang="en-US" sz="19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指導老師務必簽名</a:t>
          </a:r>
          <a:endParaRPr lang="zh-TW" sz="19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646C17-003D-4EFE-9184-F4B79389647D}" type="parTrans" cxnId="{ED4E316B-A74E-4481-BE2F-631344F3E172}">
      <dgm:prSet/>
      <dgm:spPr/>
      <dgm:t>
        <a:bodyPr/>
        <a:lstStyle/>
        <a:p>
          <a:endParaRPr lang="zh-TW" altLang="en-US"/>
        </a:p>
      </dgm:t>
    </dgm:pt>
    <dgm:pt modelId="{F8627584-275A-4E99-9BEB-66B4EF540895}" type="sibTrans" cxnId="{ED4E316B-A74E-4481-BE2F-631344F3E172}">
      <dgm:prSet/>
      <dgm:spPr/>
      <dgm:t>
        <a:bodyPr/>
        <a:lstStyle/>
        <a:p>
          <a:endParaRPr lang="zh-TW" altLang="en-US"/>
        </a:p>
      </dgm:t>
    </dgm:pt>
    <dgm:pt modelId="{D8569897-C21F-4DB9-9358-5ACA9D790D66}" type="pres">
      <dgm:prSet presAssocID="{45A15A1D-4191-4107-89ED-9256612623B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45AD2CD-B53E-4228-A486-0B052D1E3B15}" type="pres">
      <dgm:prSet presAssocID="{BF34F3AF-9688-4FB1-A5A2-63C4FD1C3444}" presName="compNode" presStyleCnt="0"/>
      <dgm:spPr/>
    </dgm:pt>
    <dgm:pt modelId="{EA0CBBCA-0025-4BEC-BDB6-D42AE776E046}" type="pres">
      <dgm:prSet presAssocID="{BF34F3AF-9688-4FB1-A5A2-63C4FD1C3444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01E7E6-782F-4A78-BB01-025A7D909911}" type="pres">
      <dgm:prSet presAssocID="{BF34F3AF-9688-4FB1-A5A2-63C4FD1C344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E754C-3BE5-4EE1-9ECE-9EFCC5647C11}" type="pres">
      <dgm:prSet presAssocID="{BF34F3AF-9688-4FB1-A5A2-63C4FD1C3444}" presName="parentRect" presStyleLbl="alignNode1" presStyleIdx="0" presStyleCnt="1"/>
      <dgm:spPr/>
      <dgm:t>
        <a:bodyPr/>
        <a:lstStyle/>
        <a:p>
          <a:endParaRPr lang="zh-TW" altLang="en-US"/>
        </a:p>
      </dgm:t>
    </dgm:pt>
    <dgm:pt modelId="{104193D3-D931-40A9-BDFB-F9DABB027701}" type="pres">
      <dgm:prSet presAssocID="{BF34F3AF-9688-4FB1-A5A2-63C4FD1C3444}" presName="adorn" presStyleLbl="fgAccFollowNode1" presStyleIdx="0" presStyleCnt="1" custScaleX="93639" custScaleY="82797"/>
      <dgm:spPr/>
      <dgm:t>
        <a:bodyPr/>
        <a:lstStyle/>
        <a:p>
          <a:endParaRPr lang="zh-TW" altLang="en-US"/>
        </a:p>
      </dgm:t>
    </dgm:pt>
  </dgm:ptLst>
  <dgm:cxnLst>
    <dgm:cxn modelId="{A3A52072-92D5-4AD3-BE6E-E66327E8A635}" type="presOf" srcId="{39FC1278-27E0-46B4-A1FF-6259F5A7C5FB}" destId="{EA0CBBCA-0025-4BEC-BDB6-D42AE776E046}" srcOrd="0" destOrd="0" presId="urn:microsoft.com/office/officeart/2005/8/layout/bList2"/>
    <dgm:cxn modelId="{8E0E89FD-9F19-4BB3-9F34-BC2DA4FDB7C6}" type="presOf" srcId="{BF34F3AF-9688-4FB1-A5A2-63C4FD1C3444}" destId="{D801E7E6-782F-4A78-BB01-025A7D909911}" srcOrd="0" destOrd="0" presId="urn:microsoft.com/office/officeart/2005/8/layout/bList2"/>
    <dgm:cxn modelId="{1144396D-1352-489B-A7F0-146EE4556432}" srcId="{BF34F3AF-9688-4FB1-A5A2-63C4FD1C3444}" destId="{BBCE1D6F-CD46-49A0-9A55-8471444AD6C3}" srcOrd="3" destOrd="0" parTransId="{38FF90C2-5124-4D7E-9259-5C3499C08A18}" sibTransId="{12B4C863-7BCA-482B-8475-6EA0D59E6886}"/>
    <dgm:cxn modelId="{D159D5EE-4C74-4313-B1F4-91926904BC66}" type="presOf" srcId="{BBCE1D6F-CD46-49A0-9A55-8471444AD6C3}" destId="{EA0CBBCA-0025-4BEC-BDB6-D42AE776E046}" srcOrd="0" destOrd="3" presId="urn:microsoft.com/office/officeart/2005/8/layout/bList2"/>
    <dgm:cxn modelId="{9B9B02B5-F5A8-4A29-AD33-740D35F47483}" type="presOf" srcId="{B97B0EA8-B70F-4AB7-A64E-3C3EBAA5FD3B}" destId="{EA0CBBCA-0025-4BEC-BDB6-D42AE776E046}" srcOrd="0" destOrd="2" presId="urn:microsoft.com/office/officeart/2005/8/layout/bList2"/>
    <dgm:cxn modelId="{CF5292B5-BE81-4969-96CD-DE8881105C34}" type="presOf" srcId="{45A15A1D-4191-4107-89ED-9256612623BF}" destId="{D8569897-C21F-4DB9-9358-5ACA9D790D66}" srcOrd="0" destOrd="0" presId="urn:microsoft.com/office/officeart/2005/8/layout/bList2"/>
    <dgm:cxn modelId="{B82CF436-F060-45E1-975B-4D2995F68F9A}" srcId="{BF34F3AF-9688-4FB1-A5A2-63C4FD1C3444}" destId="{39FC1278-27E0-46B4-A1FF-6259F5A7C5FB}" srcOrd="0" destOrd="0" parTransId="{A77BFAAC-DCCF-429A-9A4A-0BFCE266DF4C}" sibTransId="{73D2C43B-518C-4E66-B407-53F400DF009B}"/>
    <dgm:cxn modelId="{F2A0D033-F73D-4C39-B32B-AB321E87EE60}" srcId="{BF34F3AF-9688-4FB1-A5A2-63C4FD1C3444}" destId="{B97B0EA8-B70F-4AB7-A64E-3C3EBAA5FD3B}" srcOrd="2" destOrd="0" parTransId="{A778D222-BABC-44AA-BECA-401DC85B8DB7}" sibTransId="{CD4B1A74-A5E2-48A7-B77B-EB9E31E02EE5}"/>
    <dgm:cxn modelId="{726E9866-2852-4BB1-8AC8-713624BBCD98}" srcId="{45A15A1D-4191-4107-89ED-9256612623BF}" destId="{BF34F3AF-9688-4FB1-A5A2-63C4FD1C3444}" srcOrd="0" destOrd="0" parTransId="{0CF6AC64-37D0-41E3-BE2E-CE9C06E59FE3}" sibTransId="{1A14D817-B579-49D3-B112-7DFC0E8102F0}"/>
    <dgm:cxn modelId="{13CEDF4A-EBC1-4927-9645-6F05591D3A1E}" type="presOf" srcId="{17B644E7-B30F-4F4F-8D6F-5142FBFA1163}" destId="{EA0CBBCA-0025-4BEC-BDB6-D42AE776E046}" srcOrd="0" destOrd="1" presId="urn:microsoft.com/office/officeart/2005/8/layout/bList2"/>
    <dgm:cxn modelId="{873231B2-8156-456A-9D4D-96456487338D}" type="presOf" srcId="{BF34F3AF-9688-4FB1-A5A2-63C4FD1C3444}" destId="{9C3E754C-3BE5-4EE1-9ECE-9EFCC5647C11}" srcOrd="1" destOrd="0" presId="urn:microsoft.com/office/officeart/2005/8/layout/bList2"/>
    <dgm:cxn modelId="{ED4E316B-A74E-4481-BE2F-631344F3E172}" srcId="{BF34F3AF-9688-4FB1-A5A2-63C4FD1C3444}" destId="{17B644E7-B30F-4F4F-8D6F-5142FBFA1163}" srcOrd="1" destOrd="0" parTransId="{C9646C17-003D-4EFE-9184-F4B79389647D}" sibTransId="{F8627584-275A-4E99-9BEB-66B4EF540895}"/>
    <dgm:cxn modelId="{71DA6273-8137-4397-935C-2EC921FBF77E}" type="presParOf" srcId="{D8569897-C21F-4DB9-9358-5ACA9D790D66}" destId="{245AD2CD-B53E-4228-A486-0B052D1E3B15}" srcOrd="0" destOrd="0" presId="urn:microsoft.com/office/officeart/2005/8/layout/bList2"/>
    <dgm:cxn modelId="{04187987-4E19-4D43-8462-3637EC5914CC}" type="presParOf" srcId="{245AD2CD-B53E-4228-A486-0B052D1E3B15}" destId="{EA0CBBCA-0025-4BEC-BDB6-D42AE776E046}" srcOrd="0" destOrd="0" presId="urn:microsoft.com/office/officeart/2005/8/layout/bList2"/>
    <dgm:cxn modelId="{4846E879-A736-4FC0-BCB7-EBF1337E85E1}" type="presParOf" srcId="{245AD2CD-B53E-4228-A486-0B052D1E3B15}" destId="{D801E7E6-782F-4A78-BB01-025A7D909911}" srcOrd="1" destOrd="0" presId="urn:microsoft.com/office/officeart/2005/8/layout/bList2"/>
    <dgm:cxn modelId="{8FA56C4A-2984-4F50-B54C-F515CA0FF056}" type="presParOf" srcId="{245AD2CD-B53E-4228-A486-0B052D1E3B15}" destId="{9C3E754C-3BE5-4EE1-9ECE-9EFCC5647C11}" srcOrd="2" destOrd="0" presId="urn:microsoft.com/office/officeart/2005/8/layout/bList2"/>
    <dgm:cxn modelId="{2A3C7D24-2094-4013-BAC4-30AACB64AC91}" type="presParOf" srcId="{245AD2CD-B53E-4228-A486-0B052D1E3B15}" destId="{104193D3-D931-40A9-BDFB-F9DABB02770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A15A1D-4191-4107-89ED-9256612623BF}" type="doc">
      <dgm:prSet loTypeId="urn:microsoft.com/office/officeart/2005/8/layout/b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BF34F3AF-9688-4FB1-A5A2-63C4FD1C3444}">
      <dgm:prSet/>
      <dgm:spPr/>
      <dgm:t>
        <a:bodyPr/>
        <a:lstStyle/>
        <a:p>
          <a:pPr rtl="0"/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活動記錄本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F6AC64-37D0-41E3-BE2E-CE9C06E59FE3}" type="parTrans" cxnId="{726E9866-2852-4BB1-8AC8-713624BBCD98}">
      <dgm:prSet/>
      <dgm:spPr/>
      <dgm:t>
        <a:bodyPr/>
        <a:lstStyle/>
        <a:p>
          <a:endParaRPr lang="zh-TW" altLang="en-US"/>
        </a:p>
      </dgm:t>
    </dgm:pt>
    <dgm:pt modelId="{1A14D817-B579-49D3-B112-7DFC0E8102F0}" type="sibTrans" cxnId="{726E9866-2852-4BB1-8AC8-713624BBCD98}">
      <dgm:prSet/>
      <dgm:spPr/>
      <dgm:t>
        <a:bodyPr/>
        <a:lstStyle/>
        <a:p>
          <a:endParaRPr lang="zh-TW" altLang="en-US"/>
        </a:p>
      </dgm:t>
    </dgm:pt>
    <dgm:pt modelId="{39FC1278-27E0-46B4-A1FF-6259F5A7C5FB}">
      <dgm:prSet/>
      <dgm:spPr/>
      <dgm:t>
        <a:bodyPr/>
        <a:lstStyle/>
        <a:p>
          <a:pPr rtl="0"/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社員名冊請填寫完整</a:t>
          </a:r>
          <a:endParaRPr 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7BFAAC-DCCF-429A-9A4A-0BFCE266DF4C}" type="parTrans" cxnId="{B82CF436-F060-45E1-975B-4D2995F68F9A}">
      <dgm:prSet/>
      <dgm:spPr/>
      <dgm:t>
        <a:bodyPr/>
        <a:lstStyle/>
        <a:p>
          <a:endParaRPr lang="zh-TW" altLang="en-US"/>
        </a:p>
      </dgm:t>
    </dgm:pt>
    <dgm:pt modelId="{73D2C43B-518C-4E66-B407-53F400DF009B}" type="sibTrans" cxnId="{B82CF436-F060-45E1-975B-4D2995F68F9A}">
      <dgm:prSet/>
      <dgm:spPr/>
      <dgm:t>
        <a:bodyPr/>
        <a:lstStyle/>
        <a:p>
          <a:endParaRPr lang="zh-TW" altLang="en-US"/>
        </a:p>
      </dgm:t>
    </dgm:pt>
    <dgm:pt modelId="{215898B0-14A3-4D0F-8E75-7D5102078794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預定活動行事曆</a:t>
          </a:r>
        </a:p>
      </dgm:t>
    </dgm:pt>
    <dgm:pt modelId="{9DAC5AD7-A60C-4B7F-9D41-7494A8B2A4D3}" type="parTrans" cxnId="{157F8CF2-2E69-4089-8817-3ABB3EC3951E}">
      <dgm:prSet/>
      <dgm:spPr/>
      <dgm:t>
        <a:bodyPr/>
        <a:lstStyle/>
        <a:p>
          <a:endParaRPr lang="zh-TW" altLang="en-US"/>
        </a:p>
      </dgm:t>
    </dgm:pt>
    <dgm:pt modelId="{91E80082-1E33-4489-9C9A-94E632F1C686}" type="sibTrans" cxnId="{157F8CF2-2E69-4089-8817-3ABB3EC3951E}">
      <dgm:prSet/>
      <dgm:spPr/>
      <dgm:t>
        <a:bodyPr/>
        <a:lstStyle/>
        <a:p>
          <a:endParaRPr lang="zh-TW" altLang="en-US"/>
        </a:p>
      </dgm:t>
    </dgm:pt>
    <dgm:pt modelId="{F77D6FA4-FEB7-48F4-861B-4273194430CC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社團活動記錄</a:t>
          </a:r>
        </a:p>
      </dgm:t>
    </dgm:pt>
    <dgm:pt modelId="{5AB8B3C4-FFB4-41D9-952C-0306714BB2C4}" type="parTrans" cxnId="{1C7442A5-5D27-4A2A-8696-531B323B6F41}">
      <dgm:prSet/>
      <dgm:spPr/>
      <dgm:t>
        <a:bodyPr/>
        <a:lstStyle/>
        <a:p>
          <a:endParaRPr lang="zh-TW" altLang="en-US"/>
        </a:p>
      </dgm:t>
    </dgm:pt>
    <dgm:pt modelId="{1D76DE1E-229C-44CF-9D6F-36E8AAB25604}" type="sibTrans" cxnId="{1C7442A5-5D27-4A2A-8696-531B323B6F41}">
      <dgm:prSet/>
      <dgm:spPr/>
      <dgm:t>
        <a:bodyPr/>
        <a:lstStyle/>
        <a:p>
          <a:endParaRPr lang="zh-TW" altLang="en-US"/>
        </a:p>
      </dgm:t>
    </dgm:pt>
    <dgm:pt modelId="{C2FCC90E-6D06-4C9F-8AE1-0DE231C02290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日期、時間、地點、主持人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BCBCA98-565C-4495-AC1C-DF21743783CC}" type="parTrans" cxnId="{252B2B68-C6CA-4F6E-BD49-8CC9FEB2FA9F}">
      <dgm:prSet/>
      <dgm:spPr/>
      <dgm:t>
        <a:bodyPr/>
        <a:lstStyle/>
        <a:p>
          <a:endParaRPr lang="zh-TW" altLang="en-US"/>
        </a:p>
      </dgm:t>
    </dgm:pt>
    <dgm:pt modelId="{EE62D95B-589A-4A09-A8D2-6A5A2AC790FD}" type="sibTrans" cxnId="{252B2B68-C6CA-4F6E-BD49-8CC9FEB2FA9F}">
      <dgm:prSet/>
      <dgm:spPr/>
      <dgm:t>
        <a:bodyPr/>
        <a:lstStyle/>
        <a:p>
          <a:endParaRPr lang="zh-TW" altLang="en-US"/>
        </a:p>
      </dgm:t>
    </dgm:pt>
    <dgm:pt modelId="{D559F763-78D1-43CB-98AF-F0B4BAD3DA3A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指導老師、出席同學簽到（</a:t>
          </a:r>
          <a:r>
            <a: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X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鉛筆簽名）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866A29-0EE4-49B3-929E-A9B01B4B5816}" type="parTrans" cxnId="{CC493542-6751-48CE-97A0-20EA61339C18}">
      <dgm:prSet/>
      <dgm:spPr/>
      <dgm:t>
        <a:bodyPr/>
        <a:lstStyle/>
        <a:p>
          <a:endParaRPr lang="zh-TW" altLang="en-US"/>
        </a:p>
      </dgm:t>
    </dgm:pt>
    <dgm:pt modelId="{72D50079-9D25-47ED-A8D5-006A3A25553A}" type="sibTrans" cxnId="{CC493542-6751-48CE-97A0-20EA61339C18}">
      <dgm:prSet/>
      <dgm:spPr/>
      <dgm:t>
        <a:bodyPr/>
        <a:lstStyle/>
        <a:p>
          <a:endParaRPr lang="zh-TW" altLang="en-US"/>
        </a:p>
      </dgm:t>
    </dgm:pt>
    <dgm:pt modelId="{663D2FE8-AB2D-46D0-9122-6EEDE5E24BB3}">
      <dgm:prSet/>
      <dgm:spPr/>
      <dgm:t>
        <a:bodyPr/>
        <a:lstStyle/>
        <a:p>
          <a:r>
            <a: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活動主旨與內容</a:t>
          </a:r>
          <a:endParaRPr lang="en-US" altLang="zh-TW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086034-D711-4D1A-8B60-63FE591733F2}" type="parTrans" cxnId="{DAD712A0-9C2D-4FC9-B2D6-0B1D2888A7CA}">
      <dgm:prSet/>
      <dgm:spPr/>
      <dgm:t>
        <a:bodyPr/>
        <a:lstStyle/>
        <a:p>
          <a:endParaRPr lang="zh-TW" altLang="en-US"/>
        </a:p>
      </dgm:t>
    </dgm:pt>
    <dgm:pt modelId="{4D90A6D6-C082-4F32-A632-323A9592E0C7}" type="sibTrans" cxnId="{DAD712A0-9C2D-4FC9-B2D6-0B1D2888A7CA}">
      <dgm:prSet/>
      <dgm:spPr/>
      <dgm:t>
        <a:bodyPr/>
        <a:lstStyle/>
        <a:p>
          <a:endParaRPr lang="zh-TW" altLang="en-US"/>
        </a:p>
      </dgm:t>
    </dgm:pt>
    <dgm:pt modelId="{CA0F3548-E514-4DA8-9ADD-2173C28AAAC2}">
      <dgm:prSet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指導老師為校內教職員，社團時間為上班時間則須請假</a:t>
          </a:r>
        </a:p>
      </dgm:t>
    </dgm:pt>
    <dgm:pt modelId="{301EF1CF-DC48-4B2D-A90D-9127CE0162DD}" type="parTrans" cxnId="{44ED5626-0A60-4EA6-A8F0-B708E73647D3}">
      <dgm:prSet/>
      <dgm:spPr/>
      <dgm:t>
        <a:bodyPr/>
        <a:lstStyle/>
        <a:p>
          <a:endParaRPr lang="zh-TW" altLang="en-US"/>
        </a:p>
      </dgm:t>
    </dgm:pt>
    <dgm:pt modelId="{B026A2BF-782F-4051-BD19-954357245FDE}" type="sibTrans" cxnId="{44ED5626-0A60-4EA6-A8F0-B708E73647D3}">
      <dgm:prSet/>
      <dgm:spPr/>
      <dgm:t>
        <a:bodyPr/>
        <a:lstStyle/>
        <a:p>
          <a:endParaRPr lang="zh-TW" altLang="en-US"/>
        </a:p>
      </dgm:t>
    </dgm:pt>
    <dgm:pt modelId="{D8569897-C21F-4DB9-9358-5ACA9D790D66}" type="pres">
      <dgm:prSet presAssocID="{45A15A1D-4191-4107-89ED-9256612623B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45AD2CD-B53E-4228-A486-0B052D1E3B15}" type="pres">
      <dgm:prSet presAssocID="{BF34F3AF-9688-4FB1-A5A2-63C4FD1C3444}" presName="compNode" presStyleCnt="0"/>
      <dgm:spPr/>
    </dgm:pt>
    <dgm:pt modelId="{EA0CBBCA-0025-4BEC-BDB6-D42AE776E046}" type="pres">
      <dgm:prSet presAssocID="{BF34F3AF-9688-4FB1-A5A2-63C4FD1C3444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01E7E6-782F-4A78-BB01-025A7D909911}" type="pres">
      <dgm:prSet presAssocID="{BF34F3AF-9688-4FB1-A5A2-63C4FD1C344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E754C-3BE5-4EE1-9ECE-9EFCC5647C11}" type="pres">
      <dgm:prSet presAssocID="{BF34F3AF-9688-4FB1-A5A2-63C4FD1C3444}" presName="parentRect" presStyleLbl="alignNode1" presStyleIdx="0" presStyleCnt="1"/>
      <dgm:spPr/>
      <dgm:t>
        <a:bodyPr/>
        <a:lstStyle/>
        <a:p>
          <a:endParaRPr lang="zh-TW" altLang="en-US"/>
        </a:p>
      </dgm:t>
    </dgm:pt>
    <dgm:pt modelId="{104193D3-D931-40A9-BDFB-F9DABB027701}" type="pres">
      <dgm:prSet presAssocID="{BF34F3AF-9688-4FB1-A5A2-63C4FD1C3444}" presName="adorn" presStyleLbl="fgAccFollowNode1" presStyleIdx="0" presStyleCnt="1" custScaleX="93639" custScaleY="82797"/>
      <dgm:spPr/>
      <dgm:t>
        <a:bodyPr/>
        <a:lstStyle/>
        <a:p>
          <a:endParaRPr lang="zh-TW" altLang="en-US"/>
        </a:p>
      </dgm:t>
    </dgm:pt>
  </dgm:ptLst>
  <dgm:cxnLst>
    <dgm:cxn modelId="{157F8CF2-2E69-4089-8817-3ABB3EC3951E}" srcId="{BF34F3AF-9688-4FB1-A5A2-63C4FD1C3444}" destId="{215898B0-14A3-4D0F-8E75-7D5102078794}" srcOrd="1" destOrd="0" parTransId="{9DAC5AD7-A60C-4B7F-9D41-7494A8B2A4D3}" sibTransId="{91E80082-1E33-4489-9C9A-94E632F1C686}"/>
    <dgm:cxn modelId="{61B0167A-F38D-46D0-8583-49695BE52765}" type="presOf" srcId="{BF34F3AF-9688-4FB1-A5A2-63C4FD1C3444}" destId="{9C3E754C-3BE5-4EE1-9ECE-9EFCC5647C11}" srcOrd="1" destOrd="0" presId="urn:microsoft.com/office/officeart/2005/8/layout/bList2"/>
    <dgm:cxn modelId="{44ED5626-0A60-4EA6-A8F0-B708E73647D3}" srcId="{F77D6FA4-FEB7-48F4-861B-4273194430CC}" destId="{CA0F3548-E514-4DA8-9ADD-2173C28AAAC2}" srcOrd="3" destOrd="0" parTransId="{301EF1CF-DC48-4B2D-A90D-9127CE0162DD}" sibTransId="{B026A2BF-782F-4051-BD19-954357245FDE}"/>
    <dgm:cxn modelId="{DAD712A0-9C2D-4FC9-B2D6-0B1D2888A7CA}" srcId="{F77D6FA4-FEB7-48F4-861B-4273194430CC}" destId="{663D2FE8-AB2D-46D0-9122-6EEDE5E24BB3}" srcOrd="2" destOrd="0" parTransId="{2A086034-D711-4D1A-8B60-63FE591733F2}" sibTransId="{4D90A6D6-C082-4F32-A632-323A9592E0C7}"/>
    <dgm:cxn modelId="{726E9866-2852-4BB1-8AC8-713624BBCD98}" srcId="{45A15A1D-4191-4107-89ED-9256612623BF}" destId="{BF34F3AF-9688-4FB1-A5A2-63C4FD1C3444}" srcOrd="0" destOrd="0" parTransId="{0CF6AC64-37D0-41E3-BE2E-CE9C06E59FE3}" sibTransId="{1A14D817-B579-49D3-B112-7DFC0E8102F0}"/>
    <dgm:cxn modelId="{1C7442A5-5D27-4A2A-8696-531B323B6F41}" srcId="{BF34F3AF-9688-4FB1-A5A2-63C4FD1C3444}" destId="{F77D6FA4-FEB7-48F4-861B-4273194430CC}" srcOrd="2" destOrd="0" parTransId="{5AB8B3C4-FFB4-41D9-952C-0306714BB2C4}" sibTransId="{1D76DE1E-229C-44CF-9D6F-36E8AAB25604}"/>
    <dgm:cxn modelId="{2F34A227-F788-4105-8E23-C2AEA1DD50A1}" type="presOf" srcId="{CA0F3548-E514-4DA8-9ADD-2173C28AAAC2}" destId="{EA0CBBCA-0025-4BEC-BDB6-D42AE776E046}" srcOrd="0" destOrd="6" presId="urn:microsoft.com/office/officeart/2005/8/layout/bList2"/>
    <dgm:cxn modelId="{A2EA725C-1F9C-4C67-ABA7-31F287665133}" type="presOf" srcId="{39FC1278-27E0-46B4-A1FF-6259F5A7C5FB}" destId="{EA0CBBCA-0025-4BEC-BDB6-D42AE776E046}" srcOrd="0" destOrd="0" presId="urn:microsoft.com/office/officeart/2005/8/layout/bList2"/>
    <dgm:cxn modelId="{252B2B68-C6CA-4F6E-BD49-8CC9FEB2FA9F}" srcId="{F77D6FA4-FEB7-48F4-861B-4273194430CC}" destId="{C2FCC90E-6D06-4C9F-8AE1-0DE231C02290}" srcOrd="0" destOrd="0" parTransId="{2BCBCA98-565C-4495-AC1C-DF21743783CC}" sibTransId="{EE62D95B-589A-4A09-A8D2-6A5A2AC790FD}"/>
    <dgm:cxn modelId="{BC8E6ABE-1AA9-47F4-B3C1-8DE193B4BB6F}" type="presOf" srcId="{45A15A1D-4191-4107-89ED-9256612623BF}" destId="{D8569897-C21F-4DB9-9358-5ACA9D790D66}" srcOrd="0" destOrd="0" presId="urn:microsoft.com/office/officeart/2005/8/layout/bList2"/>
    <dgm:cxn modelId="{E8E0F08C-C1A4-4769-AE7C-687D3B8EA4C2}" type="presOf" srcId="{F77D6FA4-FEB7-48F4-861B-4273194430CC}" destId="{EA0CBBCA-0025-4BEC-BDB6-D42AE776E046}" srcOrd="0" destOrd="2" presId="urn:microsoft.com/office/officeart/2005/8/layout/bList2"/>
    <dgm:cxn modelId="{B82CF436-F060-45E1-975B-4D2995F68F9A}" srcId="{BF34F3AF-9688-4FB1-A5A2-63C4FD1C3444}" destId="{39FC1278-27E0-46B4-A1FF-6259F5A7C5FB}" srcOrd="0" destOrd="0" parTransId="{A77BFAAC-DCCF-429A-9A4A-0BFCE266DF4C}" sibTransId="{73D2C43B-518C-4E66-B407-53F400DF009B}"/>
    <dgm:cxn modelId="{18B9F846-3B4A-468C-B529-2A5131DF1B0D}" type="presOf" srcId="{215898B0-14A3-4D0F-8E75-7D5102078794}" destId="{EA0CBBCA-0025-4BEC-BDB6-D42AE776E046}" srcOrd="0" destOrd="1" presId="urn:microsoft.com/office/officeart/2005/8/layout/bList2"/>
    <dgm:cxn modelId="{8E8D3AD1-EE55-4CFA-9B80-19B62D5651A6}" type="presOf" srcId="{BF34F3AF-9688-4FB1-A5A2-63C4FD1C3444}" destId="{D801E7E6-782F-4A78-BB01-025A7D909911}" srcOrd="0" destOrd="0" presId="urn:microsoft.com/office/officeart/2005/8/layout/bList2"/>
    <dgm:cxn modelId="{5BCBC0A6-A7EE-4ABB-946C-DC02BBC74369}" type="presOf" srcId="{D559F763-78D1-43CB-98AF-F0B4BAD3DA3A}" destId="{EA0CBBCA-0025-4BEC-BDB6-D42AE776E046}" srcOrd="0" destOrd="4" presId="urn:microsoft.com/office/officeart/2005/8/layout/bList2"/>
    <dgm:cxn modelId="{FDAE2413-35EF-417A-AF99-D4D7BB7C0062}" type="presOf" srcId="{663D2FE8-AB2D-46D0-9122-6EEDE5E24BB3}" destId="{EA0CBBCA-0025-4BEC-BDB6-D42AE776E046}" srcOrd="0" destOrd="5" presId="urn:microsoft.com/office/officeart/2005/8/layout/bList2"/>
    <dgm:cxn modelId="{CC493542-6751-48CE-97A0-20EA61339C18}" srcId="{F77D6FA4-FEB7-48F4-861B-4273194430CC}" destId="{D559F763-78D1-43CB-98AF-F0B4BAD3DA3A}" srcOrd="1" destOrd="0" parTransId="{B8866A29-0EE4-49B3-929E-A9B01B4B5816}" sibTransId="{72D50079-9D25-47ED-A8D5-006A3A25553A}"/>
    <dgm:cxn modelId="{E21D2F96-49AD-4DEE-AA34-B270E339D1E5}" type="presOf" srcId="{C2FCC90E-6D06-4C9F-8AE1-0DE231C02290}" destId="{EA0CBBCA-0025-4BEC-BDB6-D42AE776E046}" srcOrd="0" destOrd="3" presId="urn:microsoft.com/office/officeart/2005/8/layout/bList2"/>
    <dgm:cxn modelId="{4672C806-B5B5-4663-BA3A-B671F6587750}" type="presParOf" srcId="{D8569897-C21F-4DB9-9358-5ACA9D790D66}" destId="{245AD2CD-B53E-4228-A486-0B052D1E3B15}" srcOrd="0" destOrd="0" presId="urn:microsoft.com/office/officeart/2005/8/layout/bList2"/>
    <dgm:cxn modelId="{86D7E3F2-B365-4A36-A1CB-D38754CF9AEC}" type="presParOf" srcId="{245AD2CD-B53E-4228-A486-0B052D1E3B15}" destId="{EA0CBBCA-0025-4BEC-BDB6-D42AE776E046}" srcOrd="0" destOrd="0" presId="urn:microsoft.com/office/officeart/2005/8/layout/bList2"/>
    <dgm:cxn modelId="{CCC28CA4-189C-4470-9ED2-4927C18B6942}" type="presParOf" srcId="{245AD2CD-B53E-4228-A486-0B052D1E3B15}" destId="{D801E7E6-782F-4A78-BB01-025A7D909911}" srcOrd="1" destOrd="0" presId="urn:microsoft.com/office/officeart/2005/8/layout/bList2"/>
    <dgm:cxn modelId="{F152BC92-F5C9-456A-9139-40DEA6FC1BC0}" type="presParOf" srcId="{245AD2CD-B53E-4228-A486-0B052D1E3B15}" destId="{9C3E754C-3BE5-4EE1-9ECE-9EFCC5647C11}" srcOrd="2" destOrd="0" presId="urn:microsoft.com/office/officeart/2005/8/layout/bList2"/>
    <dgm:cxn modelId="{0D81C51B-7DAF-4461-A573-5D8847350788}" type="presParOf" srcId="{245AD2CD-B53E-4228-A486-0B052D1E3B15}" destId="{104193D3-D931-40A9-BDFB-F9DABB02770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96C335-49A7-4579-A8D7-33BAC427446C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</dgm:pt>
    <dgm:pt modelId="{07760889-6BD6-4AC0-8B7E-826978CD846F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補助申請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DE3977E-AA86-4E0F-BEDA-EC3E3B418C24}" type="parTrans" cxnId="{58ECD96F-E0F3-4A7F-981A-13297610A26C}">
      <dgm:prSet/>
      <dgm:spPr/>
      <dgm:t>
        <a:bodyPr/>
        <a:lstStyle/>
        <a:p>
          <a:endParaRPr lang="zh-TW" altLang="en-US"/>
        </a:p>
      </dgm:t>
    </dgm:pt>
    <dgm:pt modelId="{12FF5F08-581D-4925-A005-132C89C508D4}" type="sibTrans" cxnId="{58ECD96F-E0F3-4A7F-981A-13297610A26C}">
      <dgm:prSet/>
      <dgm:spPr/>
      <dgm:t>
        <a:bodyPr/>
        <a:lstStyle/>
        <a:p>
          <a:endParaRPr lang="zh-TW" altLang="en-US"/>
        </a:p>
      </dgm:t>
    </dgm:pt>
    <dgm:pt modelId="{9F420BB8-084D-40FF-BF5E-401718CFE4DB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活動辦理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7BA57C-CD53-4772-869F-C32D2A98C7D0}" type="parTrans" cxnId="{523599A6-A1EF-4C0C-8355-6AA74CDB36AB}">
      <dgm:prSet/>
      <dgm:spPr/>
      <dgm:t>
        <a:bodyPr/>
        <a:lstStyle/>
        <a:p>
          <a:endParaRPr lang="zh-TW" altLang="en-US"/>
        </a:p>
      </dgm:t>
    </dgm:pt>
    <dgm:pt modelId="{B0959A01-B482-42D9-B9BB-BC48C7CF9567}" type="sibTrans" cxnId="{523599A6-A1EF-4C0C-8355-6AA74CDB36AB}">
      <dgm:prSet/>
      <dgm:spPr/>
      <dgm:t>
        <a:bodyPr/>
        <a:lstStyle/>
        <a:p>
          <a:endParaRPr lang="zh-TW" altLang="en-US"/>
        </a:p>
      </dgm:t>
    </dgm:pt>
    <dgm:pt modelId="{A127ECBD-409B-4658-A5D9-BE7383010B7C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經費核銷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38AE133-610B-4E49-BB7C-BF222FDDB465}" type="parTrans" cxnId="{4B9B51B7-BEBD-4E45-BACE-6181C6DE5376}">
      <dgm:prSet/>
      <dgm:spPr/>
      <dgm:t>
        <a:bodyPr/>
        <a:lstStyle/>
        <a:p>
          <a:endParaRPr lang="zh-TW" altLang="en-US"/>
        </a:p>
      </dgm:t>
    </dgm:pt>
    <dgm:pt modelId="{40BBBBDA-17DB-40C2-8833-C2E96DBC2B63}" type="sibTrans" cxnId="{4B9B51B7-BEBD-4E45-BACE-6181C6DE5376}">
      <dgm:prSet/>
      <dgm:spPr/>
      <dgm:t>
        <a:bodyPr/>
        <a:lstStyle/>
        <a:p>
          <a:endParaRPr lang="zh-TW" altLang="en-US"/>
        </a:p>
      </dgm:t>
    </dgm:pt>
    <dgm:pt modelId="{4D5A8BA0-F602-414D-8980-90C9F85C4D2C}" type="pres">
      <dgm:prSet presAssocID="{FC96C335-49A7-4579-A8D7-33BAC427446C}" presName="Name0" presStyleCnt="0">
        <dgm:presLayoutVars>
          <dgm:dir/>
          <dgm:resizeHandles val="exact"/>
        </dgm:presLayoutVars>
      </dgm:prSet>
      <dgm:spPr/>
    </dgm:pt>
    <dgm:pt modelId="{E7767CFB-BF30-48A8-B3CB-81F647D6E01D}" type="pres">
      <dgm:prSet presAssocID="{07760889-6BD6-4AC0-8B7E-826978CD846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FE1A85-FD56-4060-A8A6-0CF0C32152AF}" type="pres">
      <dgm:prSet presAssocID="{12FF5F08-581D-4925-A005-132C89C508D4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562411BA-8445-4D25-A260-7CACCF3F2A71}" type="pres">
      <dgm:prSet presAssocID="{12FF5F08-581D-4925-A005-132C89C508D4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BAEB8DC8-AD30-4096-87C5-624199ED67D6}" type="pres">
      <dgm:prSet presAssocID="{9F420BB8-084D-40FF-BF5E-401718CFE4D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D3AA54-2005-4211-BFEE-39ED2B34ABAC}" type="pres">
      <dgm:prSet presAssocID="{B0959A01-B482-42D9-B9BB-BC48C7CF9567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1CF3E5CD-55FC-41C2-B880-885618EA983C}" type="pres">
      <dgm:prSet presAssocID="{B0959A01-B482-42D9-B9BB-BC48C7CF9567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F332B112-C4FE-4883-AA4B-84E9A1FBCB2E}" type="pres">
      <dgm:prSet presAssocID="{A127ECBD-409B-4658-A5D9-BE7383010B7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D9D712D-000C-4BCB-8823-57C68C2FB2F0}" type="presOf" srcId="{B0959A01-B482-42D9-B9BB-BC48C7CF9567}" destId="{4ED3AA54-2005-4211-BFEE-39ED2B34ABAC}" srcOrd="0" destOrd="0" presId="urn:microsoft.com/office/officeart/2005/8/layout/process1"/>
    <dgm:cxn modelId="{58ECD96F-E0F3-4A7F-981A-13297610A26C}" srcId="{FC96C335-49A7-4579-A8D7-33BAC427446C}" destId="{07760889-6BD6-4AC0-8B7E-826978CD846F}" srcOrd="0" destOrd="0" parTransId="{2DE3977E-AA86-4E0F-BEDA-EC3E3B418C24}" sibTransId="{12FF5F08-581D-4925-A005-132C89C508D4}"/>
    <dgm:cxn modelId="{523599A6-A1EF-4C0C-8355-6AA74CDB36AB}" srcId="{FC96C335-49A7-4579-A8D7-33BAC427446C}" destId="{9F420BB8-084D-40FF-BF5E-401718CFE4DB}" srcOrd="1" destOrd="0" parTransId="{EB7BA57C-CD53-4772-869F-C32D2A98C7D0}" sibTransId="{B0959A01-B482-42D9-B9BB-BC48C7CF9567}"/>
    <dgm:cxn modelId="{41AB92BD-5E7F-4FD9-8745-75552E2D403E}" type="presOf" srcId="{A127ECBD-409B-4658-A5D9-BE7383010B7C}" destId="{F332B112-C4FE-4883-AA4B-84E9A1FBCB2E}" srcOrd="0" destOrd="0" presId="urn:microsoft.com/office/officeart/2005/8/layout/process1"/>
    <dgm:cxn modelId="{94C68BAE-4C69-49ED-AE7D-53C47E5520B9}" type="presOf" srcId="{9F420BB8-084D-40FF-BF5E-401718CFE4DB}" destId="{BAEB8DC8-AD30-4096-87C5-624199ED67D6}" srcOrd="0" destOrd="0" presId="urn:microsoft.com/office/officeart/2005/8/layout/process1"/>
    <dgm:cxn modelId="{E5A697CF-43F0-48A9-BB01-BDF023F831F8}" type="presOf" srcId="{12FF5F08-581D-4925-A005-132C89C508D4}" destId="{562411BA-8445-4D25-A260-7CACCF3F2A71}" srcOrd="1" destOrd="0" presId="urn:microsoft.com/office/officeart/2005/8/layout/process1"/>
    <dgm:cxn modelId="{B9D6B091-9EDE-4634-8C6E-2BBF9B23B6CC}" type="presOf" srcId="{07760889-6BD6-4AC0-8B7E-826978CD846F}" destId="{E7767CFB-BF30-48A8-B3CB-81F647D6E01D}" srcOrd="0" destOrd="0" presId="urn:microsoft.com/office/officeart/2005/8/layout/process1"/>
    <dgm:cxn modelId="{2B96EB4E-3C22-4C85-B0BE-E54B33D6258D}" type="presOf" srcId="{FC96C335-49A7-4579-A8D7-33BAC427446C}" destId="{4D5A8BA0-F602-414D-8980-90C9F85C4D2C}" srcOrd="0" destOrd="0" presId="urn:microsoft.com/office/officeart/2005/8/layout/process1"/>
    <dgm:cxn modelId="{4B9B51B7-BEBD-4E45-BACE-6181C6DE5376}" srcId="{FC96C335-49A7-4579-A8D7-33BAC427446C}" destId="{A127ECBD-409B-4658-A5D9-BE7383010B7C}" srcOrd="2" destOrd="0" parTransId="{938AE133-610B-4E49-BB7C-BF222FDDB465}" sibTransId="{40BBBBDA-17DB-40C2-8833-C2E96DBC2B63}"/>
    <dgm:cxn modelId="{5990A019-A04E-4B90-B0E8-7E11483D51A0}" type="presOf" srcId="{12FF5F08-581D-4925-A005-132C89C508D4}" destId="{87FE1A85-FD56-4060-A8A6-0CF0C32152AF}" srcOrd="0" destOrd="0" presId="urn:microsoft.com/office/officeart/2005/8/layout/process1"/>
    <dgm:cxn modelId="{7E7106DF-BF00-4564-851B-3E0D0AC4E005}" type="presOf" srcId="{B0959A01-B482-42D9-B9BB-BC48C7CF9567}" destId="{1CF3E5CD-55FC-41C2-B880-885618EA983C}" srcOrd="1" destOrd="0" presId="urn:microsoft.com/office/officeart/2005/8/layout/process1"/>
    <dgm:cxn modelId="{A8D39065-F893-467A-9FE7-7070B262A829}" type="presParOf" srcId="{4D5A8BA0-F602-414D-8980-90C9F85C4D2C}" destId="{E7767CFB-BF30-48A8-B3CB-81F647D6E01D}" srcOrd="0" destOrd="0" presId="urn:microsoft.com/office/officeart/2005/8/layout/process1"/>
    <dgm:cxn modelId="{4DB0801C-4343-4527-9699-5FA06B7981B4}" type="presParOf" srcId="{4D5A8BA0-F602-414D-8980-90C9F85C4D2C}" destId="{87FE1A85-FD56-4060-A8A6-0CF0C32152AF}" srcOrd="1" destOrd="0" presId="urn:microsoft.com/office/officeart/2005/8/layout/process1"/>
    <dgm:cxn modelId="{C592E315-7EB3-44D6-AE59-B4338C8CA586}" type="presParOf" srcId="{87FE1A85-FD56-4060-A8A6-0CF0C32152AF}" destId="{562411BA-8445-4D25-A260-7CACCF3F2A71}" srcOrd="0" destOrd="0" presId="urn:microsoft.com/office/officeart/2005/8/layout/process1"/>
    <dgm:cxn modelId="{5BC41EA3-9172-46ED-A4C4-5A70E0B30D85}" type="presParOf" srcId="{4D5A8BA0-F602-414D-8980-90C9F85C4D2C}" destId="{BAEB8DC8-AD30-4096-87C5-624199ED67D6}" srcOrd="2" destOrd="0" presId="urn:microsoft.com/office/officeart/2005/8/layout/process1"/>
    <dgm:cxn modelId="{5B34E532-A8EF-4EE2-840D-16F180A72B69}" type="presParOf" srcId="{4D5A8BA0-F602-414D-8980-90C9F85C4D2C}" destId="{4ED3AA54-2005-4211-BFEE-39ED2B34ABAC}" srcOrd="3" destOrd="0" presId="urn:microsoft.com/office/officeart/2005/8/layout/process1"/>
    <dgm:cxn modelId="{24B85FE5-BDB3-4239-A78A-5E42FA9D5526}" type="presParOf" srcId="{4ED3AA54-2005-4211-BFEE-39ED2B34ABAC}" destId="{1CF3E5CD-55FC-41C2-B880-885618EA983C}" srcOrd="0" destOrd="0" presId="urn:microsoft.com/office/officeart/2005/8/layout/process1"/>
    <dgm:cxn modelId="{6858F92F-B609-470C-9640-D27F00A62B97}" type="presParOf" srcId="{4D5A8BA0-F602-414D-8980-90C9F85C4D2C}" destId="{F332B112-C4FE-4883-AA4B-84E9A1FBCB2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CBBCA-0025-4BEC-BDB6-D42AE776E046}">
      <dsp:nvSpPr>
        <dsp:cNvPr id="0" name=""/>
        <dsp:cNvSpPr/>
      </dsp:nvSpPr>
      <dsp:spPr>
        <a:xfrm>
          <a:off x="36293" y="3706"/>
          <a:ext cx="4965552" cy="3706680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需與活動紀錄本對照填寫正確</a:t>
          </a:r>
          <a:r>
            <a:rPr lang="zh-TW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日期、時間、地點、社團</a:t>
          </a:r>
          <a:r>
            <a:rPr lang="zh-TW" altLang="en-US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及活動內容</a:t>
          </a:r>
          <a:r>
            <a:rPr lang="zh-TW" altLang="zh-TW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（一張最多以</a:t>
          </a:r>
          <a:r>
            <a:rPr lang="en-US" altLang="zh-TW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小時為</a:t>
          </a:r>
          <a:r>
            <a:rPr lang="zh-TW" altLang="zh-TW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計，整數為單位）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指導老師務必簽名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指導卡填寫關係於</a:t>
          </a:r>
          <a:r>
            <a:rPr lang="zh-TW" altLang="en-US" sz="19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指導鐘點費</a:t>
          </a:r>
          <a:r>
            <a:rPr lang="zh-TW" altLang="en-US" sz="19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，務必附於活動記錄本，定期繳回給課外活動組老師</a:t>
          </a:r>
          <a:endParaRPr lang="zh-TW" altLang="en-US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鐘點費採</a:t>
          </a:r>
          <a:r>
            <a:rPr lang="zh-TW" altLang="en-US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學期</a:t>
          </a:r>
          <a:r>
            <a:rPr lang="zh-TW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計</a:t>
          </a:r>
          <a:r>
            <a:rPr lang="zh-TW" altLang="en-US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，於學期末進行結算，但</a:t>
          </a:r>
          <a:r>
            <a:rPr lang="zh-TW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因會計年度</a:t>
          </a:r>
          <a:r>
            <a:rPr lang="zh-TW" altLang="en-US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緣故</a:t>
          </a:r>
          <a:r>
            <a:rPr lang="zh-TW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</a:t>
          </a:r>
          <a:r>
            <a:rPr lang="zh-TW" altLang="en-US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上學期須於</a:t>
          </a:r>
          <a:r>
            <a:rPr lang="en-US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12</a:t>
          </a:r>
          <a:r>
            <a:rPr 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月初</a:t>
          </a:r>
          <a:r>
            <a:rPr lang="zh-TW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預先繳回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3145" y="90558"/>
        <a:ext cx="4791848" cy="3619828"/>
      </dsp:txXfrm>
    </dsp:sp>
    <dsp:sp modelId="{9C3E754C-3BE5-4EE1-9ECE-9EFCC5647C11}">
      <dsp:nvSpPr>
        <dsp:cNvPr id="0" name=""/>
        <dsp:cNvSpPr/>
      </dsp:nvSpPr>
      <dsp:spPr>
        <a:xfrm>
          <a:off x="36293" y="3710386"/>
          <a:ext cx="4965552" cy="15938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0" rIns="60960" bIns="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指導卡</a:t>
          </a:r>
          <a:r>
            <a:rPr lang="en-US" altLang="zh-TW" sz="4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4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黃卡</a:t>
          </a:r>
          <a:r>
            <a:rPr lang="en-US" altLang="zh-TW" sz="4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sz="4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293" y="3710386"/>
        <a:ext cx="3496868" cy="1593872"/>
      </dsp:txXfrm>
    </dsp:sp>
    <dsp:sp modelId="{104193D3-D931-40A9-BDFB-F9DABB027701}">
      <dsp:nvSpPr>
        <dsp:cNvPr id="0" name=""/>
        <dsp:cNvSpPr/>
      </dsp:nvSpPr>
      <dsp:spPr>
        <a:xfrm>
          <a:off x="3728904" y="4113048"/>
          <a:ext cx="1627392" cy="1438965"/>
        </a:xfrm>
        <a:prstGeom prst="ellips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CBBCA-0025-4BEC-BDB6-D42AE776E046}">
      <dsp:nvSpPr>
        <dsp:cNvPr id="0" name=""/>
        <dsp:cNvSpPr/>
      </dsp:nvSpPr>
      <dsp:spPr>
        <a:xfrm>
          <a:off x="28559" y="49042"/>
          <a:ext cx="4929650" cy="3679880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社員名冊請填寫完整</a:t>
          </a:r>
          <a:endParaRPr lang="zh-TW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預定活動行事曆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社團活動記錄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日期、時間、地點、主持人</a:t>
          </a:r>
          <a:endParaRPr lang="en-US" altLang="zh-TW" sz="19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指導老師、出席同學簽到（</a:t>
          </a:r>
          <a:r>
            <a:rPr lang="en-US" altLang="zh-TW" sz="19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X</a:t>
          </a:r>
          <a:r>
            <a:rPr lang="zh-TW" altLang="en-US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鉛筆簽名）</a:t>
          </a:r>
          <a:endParaRPr lang="en-US" altLang="zh-TW" sz="19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活動主旨與內容</a:t>
          </a:r>
          <a:endParaRPr lang="en-US" altLang="zh-TW" sz="19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指導老師為校內教職員，社團時間為上班時間則須請假</a:t>
          </a:r>
        </a:p>
      </dsp:txBody>
      <dsp:txXfrm>
        <a:off x="114783" y="135266"/>
        <a:ext cx="4757202" cy="3593656"/>
      </dsp:txXfrm>
    </dsp:sp>
    <dsp:sp modelId="{9C3E754C-3BE5-4EE1-9ECE-9EFCC5647C11}">
      <dsp:nvSpPr>
        <dsp:cNvPr id="0" name=""/>
        <dsp:cNvSpPr/>
      </dsp:nvSpPr>
      <dsp:spPr>
        <a:xfrm>
          <a:off x="28559" y="3728922"/>
          <a:ext cx="4929650" cy="15823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63500" bIns="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活動記錄本</a:t>
          </a:r>
          <a:endParaRPr lang="zh-TW" sz="5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559" y="3728922"/>
        <a:ext cx="3471584" cy="1582348"/>
      </dsp:txXfrm>
    </dsp:sp>
    <dsp:sp modelId="{104193D3-D931-40A9-BDFB-F9DABB027701}">
      <dsp:nvSpPr>
        <dsp:cNvPr id="0" name=""/>
        <dsp:cNvSpPr/>
      </dsp:nvSpPr>
      <dsp:spPr>
        <a:xfrm>
          <a:off x="3698957" y="4133426"/>
          <a:ext cx="1615626" cy="1428560"/>
        </a:xfrm>
        <a:prstGeom prst="ellips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67CFB-BF30-48A8-B3CB-81F647D6E01D}">
      <dsp:nvSpPr>
        <dsp:cNvPr id="0" name=""/>
        <dsp:cNvSpPr/>
      </dsp:nvSpPr>
      <dsp:spPr>
        <a:xfrm>
          <a:off x="8096" y="1397983"/>
          <a:ext cx="2419879" cy="14519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補助申請</a:t>
          </a:r>
          <a:endParaRPr lang="zh-TW" altLang="en-US" sz="3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0621" y="1440508"/>
        <a:ext cx="2334829" cy="1366877"/>
      </dsp:txXfrm>
    </dsp:sp>
    <dsp:sp modelId="{87FE1A85-FD56-4060-A8A6-0CF0C32152AF}">
      <dsp:nvSpPr>
        <dsp:cNvPr id="0" name=""/>
        <dsp:cNvSpPr/>
      </dsp:nvSpPr>
      <dsp:spPr>
        <a:xfrm>
          <a:off x="2669963" y="1823882"/>
          <a:ext cx="513014" cy="6001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2669963" y="1943908"/>
        <a:ext cx="359110" cy="360078"/>
      </dsp:txXfrm>
    </dsp:sp>
    <dsp:sp modelId="{BAEB8DC8-AD30-4096-87C5-624199ED67D6}">
      <dsp:nvSpPr>
        <dsp:cNvPr id="0" name=""/>
        <dsp:cNvSpPr/>
      </dsp:nvSpPr>
      <dsp:spPr>
        <a:xfrm>
          <a:off x="3395926" y="1397983"/>
          <a:ext cx="2419879" cy="14519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活動辦理</a:t>
          </a:r>
          <a:endParaRPr lang="zh-TW" altLang="en-US" sz="3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38451" y="1440508"/>
        <a:ext cx="2334829" cy="1366877"/>
      </dsp:txXfrm>
    </dsp:sp>
    <dsp:sp modelId="{4ED3AA54-2005-4211-BFEE-39ED2B34ABAC}">
      <dsp:nvSpPr>
        <dsp:cNvPr id="0" name=""/>
        <dsp:cNvSpPr/>
      </dsp:nvSpPr>
      <dsp:spPr>
        <a:xfrm>
          <a:off x="6057793" y="1823882"/>
          <a:ext cx="513014" cy="6001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6057793" y="1943908"/>
        <a:ext cx="359110" cy="360078"/>
      </dsp:txXfrm>
    </dsp:sp>
    <dsp:sp modelId="{F332B112-C4FE-4883-AA4B-84E9A1FBCB2E}">
      <dsp:nvSpPr>
        <dsp:cNvPr id="0" name=""/>
        <dsp:cNvSpPr/>
      </dsp:nvSpPr>
      <dsp:spPr>
        <a:xfrm>
          <a:off x="6783757" y="1397983"/>
          <a:ext cx="2419879" cy="14519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經費核銷</a:t>
          </a:r>
          <a:endParaRPr lang="zh-TW" altLang="en-US" sz="3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826282" y="1440508"/>
        <a:ext cx="2334829" cy="1366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1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54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2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1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4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2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05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3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88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6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5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activity.utaipei.edu.tw/files/87-1024-584.php?Lang=zh-tw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activity.utaipei.edu.tw/files/87-1024-582.php?Lang=zh-tw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6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247900"/>
            <a:ext cx="2743200" cy="4610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200000"/>
              </a:lnSpc>
            </a:pPr>
            <a:endParaRPr lang="ko-KR" altLang="en-US" sz="1050" i="1" dirty="0">
              <a:solidFill>
                <a:prstClr val="black">
                  <a:lumMod val="75000"/>
                  <a:lumOff val="25000"/>
                </a:prstClr>
              </a:solidFill>
              <a:cs typeface="Aharoni" panose="02010803020104030203" pitchFamily="2" charset="-79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743200" y="0"/>
            <a:ext cx="8266176" cy="461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r>
              <a:rPr lang="zh-TW" altLang="en-US" sz="50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臺北市立</a:t>
            </a:r>
            <a:r>
              <a:rPr lang="zh-TW" altLang="en-US" sz="50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大學社團</a:t>
            </a:r>
            <a:r>
              <a:rPr lang="zh-TW" altLang="en-US" sz="50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zh-TW" altLang="en-US" sz="50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須知</a:t>
            </a:r>
            <a:endParaRPr lang="en-US" altLang="zh-TW" sz="5000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 latinLnBrk="0">
              <a:lnSpc>
                <a:spcPct val="150000"/>
              </a:lnSpc>
              <a:defRPr/>
            </a:pPr>
            <a:r>
              <a:rPr lang="zh-TW" altLang="en-US" sz="36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課外活動</a:t>
            </a:r>
            <a:r>
              <a:rPr lang="zh-TW" altLang="en-US" sz="36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zh-TW" altLang="en-US" sz="36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009376" y="4610100"/>
            <a:ext cx="1182624" cy="2247900"/>
          </a:xfrm>
          <a:prstGeom prst="rect">
            <a:avLst/>
          </a:prstGeom>
          <a:solidFill>
            <a:srgbClr val="BAB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-1"/>
            <a:ext cx="2743200" cy="22479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ko-KR" altLang="en-US" sz="900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62576" y="4926168"/>
            <a:ext cx="614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表格請至「本校網站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行政單位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學生事務處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課外組網站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</a:p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社團相關規定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活動申請補助與核銷」中下載</a:t>
            </a:r>
          </a:p>
        </p:txBody>
      </p:sp>
    </p:spTree>
    <p:extLst>
      <p:ext uri="{BB962C8B-B14F-4D97-AF65-F5344CB8AC3E}">
        <p14:creationId xmlns:p14="http://schemas.microsoft.com/office/powerpoint/2010/main" val="203201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6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113385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社團年度循環</a:t>
            </a:r>
            <a:endParaRPr lang="en-US" altLang="ko-KR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活動紀錄</a:t>
            </a:r>
            <a:endParaRPr lang="en-US" altLang="zh-TW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活動申請補助</a:t>
            </a:r>
            <a:endParaRPr lang="en-US" altLang="zh-TW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經費</a:t>
            </a:r>
            <a:r>
              <a:rPr lang="zh-TW" altLang="en-US" sz="1200" b="1" dirty="0" smtClean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核銷</a:t>
            </a:r>
            <a:endParaRPr lang="en-US" altLang="zh-TW" sz="1200" b="1" dirty="0" smtClean="0">
              <a:solidFill>
                <a:prstClr val="white">
                  <a:lumMod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重大活動</a:t>
            </a:r>
            <a:endParaRPr lang="en-US" altLang="zh-TW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其他</a:t>
            </a: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事項</a:t>
            </a:r>
            <a:endParaRPr lang="ko-KR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cs typeface="Aharoni" panose="02010803020104030203" pitchFamily="2" charset="-79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33856" y="0"/>
            <a:ext cx="9875520" cy="60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r>
              <a:rPr lang="zh-TW" altLang="en-US" sz="3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活動申請補助</a:t>
            </a:r>
            <a:endParaRPr lang="ko-KR" altLang="en-US" sz="3600" b="1" kern="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009376" y="0"/>
            <a:ext cx="1182624" cy="603504"/>
          </a:xfrm>
          <a:prstGeom prst="rect">
            <a:avLst/>
          </a:prstGeom>
          <a:solidFill>
            <a:srgbClr val="BAB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0"/>
            <a:ext cx="1133856" cy="6035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90132" y="1100667"/>
            <a:ext cx="564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經費核銷</a:t>
            </a:r>
            <a:r>
              <a:rPr lang="zh-TW" altLang="en-US" sz="4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差旅</a:t>
            </a:r>
            <a:r>
              <a:rPr lang="zh-TW" altLang="en-US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費</a:t>
            </a:r>
            <a:endParaRPr lang="zh-TW" altLang="en-US" sz="2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320799" y="2350356"/>
            <a:ext cx="491913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en-US" sz="22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姓名</a:t>
            </a:r>
            <a:r>
              <a:rPr lang="zh-TW" altLang="en-US" sz="22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、日期、起訖</a:t>
            </a:r>
            <a:r>
              <a:rPr lang="zh-TW" altLang="en-US" sz="22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地點</a:t>
            </a:r>
            <a:endParaRPr lang="en-US" altLang="zh-TW" sz="2200" b="1" dirty="0" smtClean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en-US" sz="22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</a:t>
            </a:r>
            <a:r>
              <a:rPr lang="zh-TW" altLang="en-US" sz="22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種類與</a:t>
            </a:r>
            <a:r>
              <a:rPr lang="zh-TW" altLang="en-US" sz="22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金額</a:t>
            </a:r>
            <a:endParaRPr lang="en-US" altLang="zh-TW" sz="2200" b="1" dirty="0" smtClean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火車</a:t>
            </a:r>
            <a:r>
              <a:rPr lang="en-US" altLang="zh-TW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須檢附票根</a:t>
            </a:r>
            <a:r>
              <a:rPr lang="en-US" altLang="zh-TW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r>
              <a:rPr lang="zh-TW" alt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客運</a:t>
            </a:r>
            <a:r>
              <a:rPr lang="en-US" altLang="zh-TW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須檢附票根</a:t>
            </a:r>
            <a:r>
              <a:rPr lang="en-US" altLang="zh-TW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defRPr/>
            </a:pP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高鐵</a:t>
            </a:r>
            <a:r>
              <a:rPr lang="en-US" altLang="zh-TW" sz="2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不補助</a:t>
            </a:r>
            <a:r>
              <a:rPr lang="en-US" altLang="zh-TW" sz="2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en-US" sz="22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住宿</a:t>
            </a:r>
            <a:r>
              <a:rPr lang="zh-TW" altLang="en-US" sz="22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費、膳雜費、雜</a:t>
            </a:r>
            <a:r>
              <a:rPr lang="zh-TW" altLang="en-US" sz="22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</a:t>
            </a:r>
            <a:endParaRPr lang="en-US" altLang="zh-TW" sz="2200" b="1" dirty="0" smtClean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檢附發票或</a:t>
            </a:r>
            <a:r>
              <a:rPr lang="zh-TW" altLang="en-US" sz="2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收據</a:t>
            </a:r>
            <a:endParaRPr lang="en-US" altLang="zh-TW" sz="22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en-US" sz="22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簽章</a:t>
            </a:r>
            <a:endParaRPr lang="en-US" altLang="zh-TW" sz="2200" b="1" dirty="0" smtClean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2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全名</a:t>
            </a:r>
            <a:endParaRPr lang="en-US" altLang="zh-TW" sz="22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鉛筆</a:t>
            </a:r>
            <a:endParaRPr lang="en-US" altLang="zh-TW" sz="22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外號</a:t>
            </a:r>
          </a:p>
          <a:p>
            <a:pPr marL="457200" indent="-45720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anose="05000000000000000000" pitchFamily="2" charset="2"/>
              <a:buChar char="Ø"/>
              <a:defRPr/>
            </a:pPr>
            <a:endParaRPr kumimoji="1" lang="en-US" altLang="zh-TW" sz="2000" b="1" kern="0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" t="9564" r="42409" b="38709"/>
          <a:stretch/>
        </p:blipFill>
        <p:spPr bwMode="auto">
          <a:xfrm>
            <a:off x="4902200" y="1905000"/>
            <a:ext cx="7114779" cy="423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6324601" y="1794933"/>
            <a:ext cx="3920066" cy="3386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902200" y="5672667"/>
            <a:ext cx="7114779" cy="4656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902200" y="5303335"/>
            <a:ext cx="247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學校核章作業欄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8614698" y="1425601"/>
            <a:ext cx="284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註明社團活動、營隊名稱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245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6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113385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社團年度循環</a:t>
            </a:r>
            <a:endParaRPr lang="en-US" altLang="ko-KR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活動紀錄</a:t>
            </a:r>
            <a:endParaRPr lang="en-US" altLang="zh-TW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活動申請補助</a:t>
            </a:r>
            <a:endParaRPr lang="en-US" altLang="zh-TW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經費</a:t>
            </a:r>
            <a:r>
              <a:rPr lang="zh-TW" altLang="en-US" sz="1200" b="1" dirty="0" smtClean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核銷</a:t>
            </a:r>
            <a:endParaRPr lang="en-US" altLang="zh-TW" sz="1200" b="1" dirty="0" smtClean="0">
              <a:solidFill>
                <a:prstClr val="white">
                  <a:lumMod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重大活動</a:t>
            </a:r>
            <a:endParaRPr lang="en-US" altLang="zh-TW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其他</a:t>
            </a: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事項</a:t>
            </a:r>
            <a:endParaRPr lang="ko-KR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cs typeface="Aharoni" panose="02010803020104030203" pitchFamily="2" charset="-79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33856" y="0"/>
            <a:ext cx="9875520" cy="60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r>
              <a:rPr lang="zh-TW" altLang="en-US" sz="3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活動申請補助</a:t>
            </a:r>
            <a:endParaRPr lang="ko-KR" altLang="en-US" sz="3600" b="1" kern="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009376" y="0"/>
            <a:ext cx="1182624" cy="603504"/>
          </a:xfrm>
          <a:prstGeom prst="rect">
            <a:avLst/>
          </a:prstGeom>
          <a:solidFill>
            <a:srgbClr val="BAB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0"/>
            <a:ext cx="1133856" cy="6035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90132" y="1100667"/>
            <a:ext cx="564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經費核銷</a:t>
            </a:r>
            <a:r>
              <a:rPr lang="zh-TW" altLang="en-US" sz="4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一般項目</a:t>
            </a:r>
            <a:endParaRPr lang="zh-TW" altLang="en-US" sz="2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320799" y="2079422"/>
            <a:ext cx="10422468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8575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sz="2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每張發票都須同學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簽名</a:t>
            </a:r>
            <a:r>
              <a:rPr lang="zh-TW" altLang="en-US" sz="2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以示負責，並有抬頭</a:t>
            </a:r>
            <a:r>
              <a:rPr lang="en-US" altLang="zh-TW" sz="2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臺北市立大學</a:t>
            </a:r>
            <a:r>
              <a:rPr lang="zh-TW" altLang="en-US" sz="2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2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社團名稱</a:t>
            </a:r>
            <a:r>
              <a:rPr lang="en-US" altLang="zh-TW" sz="2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、統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編為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03763109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不得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修改。</a:t>
            </a:r>
            <a:endParaRPr lang="en-US" altLang="zh-TW" sz="2400" b="1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28575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日期</a:t>
            </a:r>
            <a:r>
              <a:rPr lang="zh-TW" altLang="en-US" sz="2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需在活動日之前，若非，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請註明</a:t>
            </a:r>
            <a:r>
              <a:rPr lang="zh-TW" altLang="en-US" sz="2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為何在活動日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之後。</a:t>
            </a:r>
            <a:endParaRPr lang="en-US" altLang="zh-TW" sz="2400" b="1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28575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</a:t>
            </a:r>
            <a:r>
              <a:rPr lang="zh-TW" altLang="en-US" sz="2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用統一發票</a:t>
            </a:r>
            <a:r>
              <a:rPr lang="en-US" altLang="zh-TW" sz="2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收據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7150">
              <a:lnSpc>
                <a:spcPct val="90000"/>
              </a:lnSpc>
              <a:spcBef>
                <a:spcPts val="1200"/>
              </a:spcBef>
              <a:defRPr/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4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蓋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免用統一發票章</a:t>
            </a:r>
            <a:r>
              <a:rPr lang="zh-TW" alt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負責人小章</a:t>
            </a:r>
            <a:r>
              <a:rPr lang="zh-TW" altLang="en-US" sz="24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、金額總計請廠商用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大寫國字</a:t>
            </a:r>
            <a:r>
              <a:rPr lang="zh-TW" altLang="en-US" sz="24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詳細</a:t>
            </a:r>
            <a:r>
              <a:rPr lang="zh-TW" altLang="en-US" sz="2400" b="1" dirty="0">
                <a:solidFill>
                  <a:srgbClr val="FFC000">
                    <a:lumMod val="20000"/>
                    <a:lumOff val="8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</a:t>
            </a:r>
            <a:endParaRPr lang="en-US" altLang="zh-TW" sz="2400" b="1" dirty="0">
              <a:solidFill>
                <a:srgbClr val="FFC000">
                  <a:lumMod val="20000"/>
                  <a:lumOff val="8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00050" indent="-3429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統一發票、電子發票</a:t>
            </a:r>
            <a:endParaRPr lang="en-US" altLang="zh-TW" sz="2400" b="1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>
              <a:lnSpc>
                <a:spcPct val="90000"/>
              </a:lnSpc>
              <a:spcBef>
                <a:spcPts val="1200"/>
              </a:spcBef>
              <a:defRPr/>
            </a:pPr>
            <a:r>
              <a:rPr lang="zh-TW" altLang="en-US" sz="24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收銀機</a:t>
            </a:r>
            <a:r>
              <a:rPr lang="zh-TW" altLang="en-US" sz="2400" b="1" dirty="0">
                <a:solidFill>
                  <a:srgbClr val="FFC000">
                    <a:lumMod val="20000"/>
                    <a:lumOff val="8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統一發票，須請商家打上學校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統編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03763109</a:t>
            </a:r>
            <a:r>
              <a:rPr lang="zh-TW" altLang="en-US" sz="2400" b="1" dirty="0">
                <a:solidFill>
                  <a:srgbClr val="FFC000">
                    <a:lumMod val="20000"/>
                    <a:lumOff val="8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，標明購買物品品項、數量及</a:t>
            </a:r>
            <a:r>
              <a:rPr lang="zh-TW" altLang="en-US" sz="24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單價。</a:t>
            </a:r>
            <a:endParaRPr lang="en-US" altLang="zh-TW" sz="2400" b="1" dirty="0" smtClean="0">
              <a:solidFill>
                <a:srgbClr val="FFC000">
                  <a:lumMod val="20000"/>
                  <a:lumOff val="8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8775" indent="-342900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二聯式發票繳回一張、三聯式發票需繳回兩張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第二、三聯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376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6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113385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社團年度循環</a:t>
            </a:r>
            <a:endParaRPr lang="en-US" altLang="ko-KR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活動紀錄</a:t>
            </a:r>
            <a:endParaRPr lang="en-US" altLang="zh-TW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活動申請補助</a:t>
            </a:r>
            <a:endParaRPr lang="en-US" altLang="zh-TW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經費</a:t>
            </a:r>
            <a:r>
              <a:rPr lang="zh-TW" altLang="en-US" sz="1200" b="1" dirty="0" smtClean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核銷</a:t>
            </a:r>
            <a:endParaRPr lang="en-US" altLang="zh-TW" sz="1200" b="1" dirty="0" smtClean="0">
              <a:solidFill>
                <a:prstClr val="white">
                  <a:lumMod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重大活動</a:t>
            </a:r>
            <a:endParaRPr lang="en-US" altLang="zh-TW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其他</a:t>
            </a: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事項</a:t>
            </a:r>
            <a:endParaRPr lang="ko-KR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cs typeface="Aharoni" panose="02010803020104030203" pitchFamily="2" charset="-79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33856" y="0"/>
            <a:ext cx="9875520" cy="60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r>
              <a:rPr lang="zh-TW" altLang="en-US" sz="3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活動申請補助</a:t>
            </a:r>
            <a:endParaRPr lang="ko-KR" altLang="en-US" sz="3600" b="1" kern="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009376" y="0"/>
            <a:ext cx="1182624" cy="603504"/>
          </a:xfrm>
          <a:prstGeom prst="rect">
            <a:avLst/>
          </a:prstGeom>
          <a:solidFill>
            <a:srgbClr val="BAB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0"/>
            <a:ext cx="1133856" cy="6035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90132" y="1100667"/>
            <a:ext cx="564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經費核銷</a:t>
            </a:r>
            <a:r>
              <a:rPr lang="zh-TW" altLang="en-US" sz="4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一般項目</a:t>
            </a:r>
            <a:r>
              <a:rPr lang="en-US" altLang="zh-TW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免用統一發票</a:t>
            </a:r>
            <a:r>
              <a:rPr lang="en-US" altLang="zh-TW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內容版面配置區 4" descr="發票-免用統一-店章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72471" y="2015148"/>
            <a:ext cx="767397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328855" y="4297550"/>
            <a:ext cx="2520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000" b="1" dirty="0">
                <a:solidFill>
                  <a:srgbClr val="FF0000"/>
                </a:solidFill>
                <a:latin typeface="Verdana" pitchFamily="34" charset="0"/>
                <a:ea typeface="標楷體" pitchFamily="65" charset="-120"/>
              </a:rPr>
              <a:t>免用發票專用章</a:t>
            </a:r>
            <a:endParaRPr kumimoji="1" lang="en-US" altLang="zh-TW" sz="2000" b="1" dirty="0">
              <a:solidFill>
                <a:srgbClr val="FF0000"/>
              </a:solidFill>
              <a:latin typeface="Verdana" pitchFamily="34" charset="0"/>
              <a:ea typeface="標楷體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024599" y="271595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b="1" dirty="0" smtClean="0">
                <a:solidFill>
                  <a:srgbClr val="FF0000"/>
                </a:solidFill>
                <a:latin typeface="Verdana" pitchFamily="34" charset="0"/>
                <a:ea typeface="標楷體" pitchFamily="65" charset="-120"/>
              </a:rPr>
              <a:t>臺北市立大學</a:t>
            </a:r>
            <a:endParaRPr kumimoji="1" lang="zh-TW" altLang="en-US" sz="2000" b="1" dirty="0">
              <a:solidFill>
                <a:srgbClr val="FF0000"/>
              </a:solidFill>
              <a:latin typeface="Verdana" pitchFamily="34" charset="0"/>
              <a:ea typeface="標楷體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201064" y="245234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000" b="1" dirty="0" smtClean="0">
                <a:solidFill>
                  <a:srgbClr val="FF0000"/>
                </a:solidFill>
                <a:latin typeface="Verdana" pitchFamily="34" charset="0"/>
                <a:ea typeface="標楷體" pitchFamily="65" charset="-120"/>
              </a:rPr>
              <a:t>0</a:t>
            </a:r>
            <a:r>
              <a:rPr kumimoji="1" lang="zh-TW" altLang="en-US" sz="2000" b="1" dirty="0" smtClean="0">
                <a:solidFill>
                  <a:srgbClr val="FF0000"/>
                </a:solidFill>
                <a:latin typeface="Verdana" pitchFamily="34" charset="0"/>
                <a:ea typeface="標楷體" pitchFamily="65" charset="-120"/>
              </a:rPr>
              <a:t> </a:t>
            </a:r>
            <a:r>
              <a:rPr kumimoji="1" lang="en-US" altLang="zh-TW" sz="2000" b="1" dirty="0" smtClean="0">
                <a:solidFill>
                  <a:srgbClr val="FF0000"/>
                </a:solidFill>
                <a:latin typeface="Verdana" pitchFamily="34" charset="0"/>
                <a:ea typeface="標楷體" pitchFamily="65" charset="-120"/>
              </a:rPr>
              <a:t>3</a:t>
            </a:r>
            <a:r>
              <a:rPr kumimoji="1" lang="zh-TW" altLang="en-US" sz="2000" b="1" dirty="0" smtClean="0">
                <a:solidFill>
                  <a:srgbClr val="FF0000"/>
                </a:solidFill>
                <a:latin typeface="Verdana" pitchFamily="34" charset="0"/>
                <a:ea typeface="標楷體" pitchFamily="65" charset="-120"/>
              </a:rPr>
              <a:t> </a:t>
            </a:r>
            <a:r>
              <a:rPr kumimoji="1" lang="en-US" altLang="zh-TW" sz="2000" b="1" dirty="0" smtClean="0">
                <a:solidFill>
                  <a:srgbClr val="FF0000"/>
                </a:solidFill>
                <a:latin typeface="Verdana" pitchFamily="34" charset="0"/>
                <a:ea typeface="標楷體" pitchFamily="65" charset="-120"/>
              </a:rPr>
              <a:t>7</a:t>
            </a:r>
            <a:r>
              <a:rPr kumimoji="1" lang="zh-TW" altLang="en-US" sz="2000" b="1" dirty="0" smtClean="0">
                <a:solidFill>
                  <a:srgbClr val="FF0000"/>
                </a:solidFill>
                <a:latin typeface="Verdana" pitchFamily="34" charset="0"/>
                <a:ea typeface="標楷體" pitchFamily="65" charset="-120"/>
              </a:rPr>
              <a:t> </a:t>
            </a:r>
            <a:r>
              <a:rPr kumimoji="1" lang="en-US" altLang="zh-TW" sz="2000" b="1" dirty="0" smtClean="0">
                <a:solidFill>
                  <a:srgbClr val="FF0000"/>
                </a:solidFill>
                <a:latin typeface="Verdana" pitchFamily="34" charset="0"/>
                <a:ea typeface="標楷體" pitchFamily="65" charset="-120"/>
              </a:rPr>
              <a:t>6</a:t>
            </a:r>
            <a:r>
              <a:rPr kumimoji="1" lang="zh-TW" altLang="en-US" sz="2000" b="1" dirty="0" smtClean="0">
                <a:solidFill>
                  <a:srgbClr val="FF0000"/>
                </a:solidFill>
                <a:latin typeface="Verdana" pitchFamily="34" charset="0"/>
                <a:ea typeface="標楷體" pitchFamily="65" charset="-120"/>
              </a:rPr>
              <a:t> </a:t>
            </a:r>
            <a:r>
              <a:rPr kumimoji="1" lang="en-US" altLang="zh-TW" sz="2000" b="1" dirty="0" smtClean="0">
                <a:solidFill>
                  <a:srgbClr val="FF0000"/>
                </a:solidFill>
                <a:latin typeface="Verdana" pitchFamily="34" charset="0"/>
                <a:ea typeface="標楷體" pitchFamily="65" charset="-120"/>
              </a:rPr>
              <a:t>31</a:t>
            </a:r>
            <a:r>
              <a:rPr kumimoji="1" lang="zh-TW" altLang="en-US" sz="2000" b="1" dirty="0" smtClean="0">
                <a:solidFill>
                  <a:srgbClr val="FF0000"/>
                </a:solidFill>
                <a:latin typeface="Verdana" pitchFamily="34" charset="0"/>
                <a:ea typeface="標楷體" pitchFamily="65" charset="-120"/>
              </a:rPr>
              <a:t> </a:t>
            </a:r>
            <a:r>
              <a:rPr kumimoji="1" lang="en-US" altLang="zh-TW" sz="2000" b="1" dirty="0" smtClean="0">
                <a:solidFill>
                  <a:srgbClr val="FF0000"/>
                </a:solidFill>
                <a:latin typeface="Verdana" pitchFamily="34" charset="0"/>
                <a:ea typeface="標楷體" pitchFamily="65" charset="-120"/>
              </a:rPr>
              <a:t>0</a:t>
            </a:r>
            <a:r>
              <a:rPr kumimoji="1" lang="zh-TW" altLang="en-US" sz="2000" b="1" dirty="0" smtClean="0">
                <a:solidFill>
                  <a:srgbClr val="FF0000"/>
                </a:solidFill>
                <a:latin typeface="Verdana" pitchFamily="34" charset="0"/>
                <a:ea typeface="標楷體" pitchFamily="65" charset="-120"/>
              </a:rPr>
              <a:t> </a:t>
            </a:r>
            <a:r>
              <a:rPr kumimoji="1" lang="en-US" altLang="zh-TW" sz="2000" b="1" dirty="0" smtClean="0">
                <a:solidFill>
                  <a:srgbClr val="FF0000"/>
                </a:solidFill>
                <a:latin typeface="Verdana" pitchFamily="34" charset="0"/>
                <a:ea typeface="標楷體" pitchFamily="65" charset="-120"/>
              </a:rPr>
              <a:t>9</a:t>
            </a:r>
            <a:endParaRPr kumimoji="1" lang="zh-TW" altLang="en-US" sz="2000" b="1" dirty="0">
              <a:solidFill>
                <a:srgbClr val="FF0000"/>
              </a:solidFill>
              <a:latin typeface="Verdana" pitchFamily="34" charset="0"/>
              <a:ea typeface="標楷體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896850" y="5648479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b="1" dirty="0" smtClean="0">
                <a:solidFill>
                  <a:srgbClr val="FF0000"/>
                </a:solidFill>
                <a:latin typeface="Verdana" pitchFamily="34" charset="0"/>
                <a:ea typeface="標楷體" pitchFamily="65" charset="-120"/>
              </a:rPr>
              <a:t>合計金額需用大寫</a:t>
            </a:r>
            <a:endParaRPr kumimoji="1" lang="zh-TW" altLang="en-US" sz="2000" b="1" dirty="0">
              <a:solidFill>
                <a:srgbClr val="FF0000"/>
              </a:solidFill>
              <a:latin typeface="Verdana" pitchFamily="34" charset="0"/>
              <a:ea typeface="標楷體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8273071" y="560264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b="1" dirty="0" smtClean="0">
                <a:solidFill>
                  <a:srgbClr val="FF0000"/>
                </a:solidFill>
                <a:latin typeface="Verdana" pitchFamily="34" charset="0"/>
                <a:ea typeface="標楷體" pitchFamily="65" charset="-120"/>
              </a:rPr>
              <a:t>負責人小章</a:t>
            </a:r>
            <a:endParaRPr kumimoji="1" lang="zh-TW" altLang="en-US" sz="2000" b="1" dirty="0">
              <a:solidFill>
                <a:srgbClr val="FF0000"/>
              </a:solidFill>
              <a:latin typeface="Verdana" pitchFamily="34" charset="0"/>
              <a:ea typeface="標楷體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104719" y="608142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b="1" dirty="0" smtClean="0">
                <a:solidFill>
                  <a:srgbClr val="FF0000"/>
                </a:solidFill>
                <a:latin typeface="Verdana" pitchFamily="34" charset="0"/>
                <a:ea typeface="標楷體" pitchFamily="65" charset="-120"/>
              </a:rPr>
              <a:t>肆    貳     柒    捌</a:t>
            </a:r>
            <a:endParaRPr kumimoji="1" lang="zh-TW" altLang="en-US" sz="2000" b="1" dirty="0">
              <a:solidFill>
                <a:srgbClr val="FF0000"/>
              </a:solidFill>
              <a:latin typeface="Verdana" pitchFamily="34" charset="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915631" y="783771"/>
            <a:ext cx="4833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※若為免用統一發票收據請確認收據專用章上是否有「</a:t>
            </a:r>
            <a:r>
              <a:rPr lang="zh-TW" altLang="en-US" sz="2000" b="1" u="sng" dirty="0" smtClean="0">
                <a:solidFill>
                  <a:schemeClr val="bg1"/>
                </a:solidFill>
              </a:rPr>
              <a:t>免用統一發票</a:t>
            </a:r>
            <a:r>
              <a:rPr lang="zh-TW" altLang="en-US" dirty="0" smtClean="0">
                <a:solidFill>
                  <a:schemeClr val="bg1"/>
                </a:solidFill>
              </a:rPr>
              <a:t>」字樣 ，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zh-TW" altLang="en-US" dirty="0" smtClean="0">
                <a:solidFill>
                  <a:schemeClr val="bg1"/>
                </a:solidFill>
              </a:rPr>
              <a:t>需有方為有效單據。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1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6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113385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社團年度循環</a:t>
            </a:r>
            <a:endParaRPr lang="en-US" altLang="ko-KR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活動紀錄</a:t>
            </a:r>
            <a:endParaRPr lang="en-US" altLang="zh-TW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活動申請補助</a:t>
            </a:r>
            <a:endParaRPr lang="en-US" altLang="zh-TW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經費</a:t>
            </a:r>
            <a:r>
              <a:rPr lang="zh-TW" altLang="en-US" sz="1200" b="1" dirty="0" smtClean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核銷</a:t>
            </a:r>
            <a:endParaRPr lang="en-US" altLang="zh-TW" sz="1200" b="1" dirty="0" smtClean="0">
              <a:solidFill>
                <a:prstClr val="white">
                  <a:lumMod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重大活動</a:t>
            </a:r>
            <a:endParaRPr lang="en-US" altLang="zh-TW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其他</a:t>
            </a: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事項</a:t>
            </a:r>
            <a:endParaRPr lang="ko-KR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cs typeface="Aharoni" panose="02010803020104030203" pitchFamily="2" charset="-79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33856" y="0"/>
            <a:ext cx="9875520" cy="60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r>
              <a:rPr lang="zh-TW" altLang="en-US" sz="3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活動申請補助</a:t>
            </a:r>
            <a:endParaRPr lang="ko-KR" altLang="en-US" sz="3600" b="1" kern="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009376" y="0"/>
            <a:ext cx="1182624" cy="603504"/>
          </a:xfrm>
          <a:prstGeom prst="rect">
            <a:avLst/>
          </a:prstGeom>
          <a:solidFill>
            <a:srgbClr val="BAB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0"/>
            <a:ext cx="1133856" cy="6035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90132" y="1100667"/>
            <a:ext cx="564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經費核銷</a:t>
            </a:r>
            <a:r>
              <a:rPr lang="zh-TW" altLang="en-US" sz="4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一般項目</a:t>
            </a:r>
            <a:r>
              <a:rPr lang="en-US" altLang="zh-TW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統一發票</a:t>
            </a:r>
            <a:r>
              <a:rPr lang="en-US" altLang="zh-TW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243" y="2121733"/>
            <a:ext cx="3326357" cy="44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3693420" y="4614829"/>
            <a:ext cx="1224136" cy="216024"/>
          </a:xfrm>
          <a:prstGeom prst="rect">
            <a:avLst/>
          </a:prstGeom>
          <a:noFill/>
          <a:ln w="444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071616" y="2302933"/>
            <a:ext cx="2217617" cy="174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收銀機若無打上統一編號，</a:t>
            </a:r>
            <a:b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須加蓋公司章（發票章）</a:t>
            </a:r>
          </a:p>
        </p:txBody>
      </p:sp>
      <p:pic>
        <p:nvPicPr>
          <p:cNvPr id="23" name="Picture 4" descr="發票-收銀機-無統編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7020" y="-5546197"/>
            <a:ext cx="3206750" cy="138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8224145" y="1365779"/>
            <a:ext cx="3600450" cy="3167062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FF3300"/>
              </a:solidFill>
              <a:latin typeface="Verdana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25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6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113385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社團年度循環</a:t>
            </a:r>
            <a:endParaRPr lang="en-US" altLang="ko-KR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活動紀錄</a:t>
            </a:r>
            <a:endParaRPr lang="en-US" altLang="zh-TW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活動申請補助</a:t>
            </a:r>
            <a:endParaRPr lang="en-US" altLang="zh-TW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經費</a:t>
            </a:r>
            <a:r>
              <a:rPr lang="zh-TW" altLang="en-US" sz="1200" b="1" dirty="0" smtClean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核銷</a:t>
            </a:r>
            <a:endParaRPr lang="en-US" altLang="zh-TW" sz="1200" b="1" dirty="0" smtClean="0">
              <a:solidFill>
                <a:prstClr val="white">
                  <a:lumMod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重大活動</a:t>
            </a:r>
            <a:endParaRPr lang="en-US" altLang="zh-TW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其他</a:t>
            </a: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事項</a:t>
            </a:r>
            <a:endParaRPr lang="ko-KR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cs typeface="Aharoni" panose="02010803020104030203" pitchFamily="2" charset="-79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33856" y="0"/>
            <a:ext cx="9875520" cy="60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r>
              <a:rPr lang="zh-TW" altLang="en-US" sz="3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活動申請補助</a:t>
            </a:r>
            <a:endParaRPr lang="ko-KR" altLang="en-US" sz="3600" b="1" kern="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009376" y="0"/>
            <a:ext cx="1182624" cy="603504"/>
          </a:xfrm>
          <a:prstGeom prst="rect">
            <a:avLst/>
          </a:prstGeom>
          <a:solidFill>
            <a:srgbClr val="BAB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0"/>
            <a:ext cx="1133856" cy="6035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90132" y="1100667"/>
            <a:ext cx="564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經費核銷</a:t>
            </a:r>
            <a:r>
              <a:rPr lang="zh-TW" altLang="en-US" sz="4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一般項目</a:t>
            </a:r>
            <a:r>
              <a:rPr lang="en-US" altLang="zh-TW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二聯式發票</a:t>
            </a:r>
            <a:r>
              <a:rPr lang="en-US" altLang="zh-TW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Picture 11" descr="DSCF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2734" y="2146300"/>
            <a:ext cx="91440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7973484" y="2003425"/>
            <a:ext cx="1223963" cy="720725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FFFFFF"/>
              </a:solidFill>
              <a:latin typeface="Verdana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169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6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113385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社團年度循環</a:t>
            </a:r>
            <a:endParaRPr lang="en-US" altLang="ko-KR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活動紀錄</a:t>
            </a:r>
            <a:endParaRPr lang="en-US" altLang="zh-TW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活動申請補助</a:t>
            </a:r>
            <a:endParaRPr lang="en-US" altLang="zh-TW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經費</a:t>
            </a:r>
            <a:r>
              <a:rPr lang="zh-TW" altLang="en-US" sz="1200" b="1" dirty="0" smtClean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核銷</a:t>
            </a:r>
            <a:endParaRPr lang="en-US" altLang="zh-TW" sz="1200" b="1" dirty="0" smtClean="0">
              <a:solidFill>
                <a:prstClr val="white">
                  <a:lumMod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重大活動</a:t>
            </a:r>
            <a:endParaRPr lang="en-US" altLang="zh-TW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其他</a:t>
            </a: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事項</a:t>
            </a:r>
            <a:endParaRPr lang="ko-KR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cs typeface="Aharoni" panose="02010803020104030203" pitchFamily="2" charset="-79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33856" y="0"/>
            <a:ext cx="9875520" cy="60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r>
              <a:rPr lang="zh-TW" altLang="en-US" sz="3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活動申請補助</a:t>
            </a:r>
            <a:endParaRPr lang="ko-KR" altLang="en-US" sz="3600" b="1" kern="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009376" y="0"/>
            <a:ext cx="1182624" cy="603504"/>
          </a:xfrm>
          <a:prstGeom prst="rect">
            <a:avLst/>
          </a:prstGeom>
          <a:solidFill>
            <a:srgbClr val="BAB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0"/>
            <a:ext cx="1133856" cy="6035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90132" y="1100667"/>
            <a:ext cx="564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經費核銷</a:t>
            </a:r>
            <a:r>
              <a:rPr lang="zh-TW" altLang="en-US" sz="4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一般項目</a:t>
            </a:r>
            <a:r>
              <a:rPr lang="en-US" altLang="zh-TW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三聯式發票</a:t>
            </a:r>
            <a:r>
              <a:rPr lang="en-US" altLang="zh-TW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4" descr="發票-三聯式2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087" y="3119929"/>
            <a:ext cx="5393796" cy="354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發票-三聯式2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9376" y="1842385"/>
            <a:ext cx="6160258" cy="383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7"/>
          <p:cNvSpPr>
            <a:spLocks noChangeArrowheads="1"/>
          </p:cNvSpPr>
          <p:nvPr/>
        </p:nvSpPr>
        <p:spPr bwMode="auto">
          <a:xfrm rot="5400000">
            <a:off x="2243930" y="4208559"/>
            <a:ext cx="1214437" cy="500062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 rot="5400000">
            <a:off x="4547922" y="2797406"/>
            <a:ext cx="1000125" cy="500062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7974541" y="5991719"/>
            <a:ext cx="4743450" cy="553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zh-TW" altLang="en-US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核銷時須檢附第二、三聯</a:t>
            </a:r>
          </a:p>
        </p:txBody>
      </p:sp>
    </p:spTree>
    <p:extLst>
      <p:ext uri="{BB962C8B-B14F-4D97-AF65-F5344CB8AC3E}">
        <p14:creationId xmlns:p14="http://schemas.microsoft.com/office/powerpoint/2010/main" val="313490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6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113385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社團年度循環</a:t>
            </a:r>
            <a:endParaRPr lang="en-US" altLang="ko-KR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活動紀錄</a:t>
            </a:r>
            <a:endParaRPr lang="en-US" altLang="zh-TW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活動申請補助</a:t>
            </a:r>
            <a:endParaRPr lang="en-US" altLang="zh-TW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經費核銷</a:t>
            </a:r>
            <a:endParaRPr lang="en-US" altLang="zh-TW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 smtClean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重大活動</a:t>
            </a:r>
            <a:endParaRPr lang="en-US" altLang="zh-TW" sz="1200" b="1" dirty="0" smtClean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其他</a:t>
            </a: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事項</a:t>
            </a:r>
            <a:endParaRPr lang="ko-KR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cs typeface="Aharoni" panose="02010803020104030203" pitchFamily="2" charset="-79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33856" y="0"/>
            <a:ext cx="9875520" cy="60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r>
              <a:rPr lang="zh-TW" altLang="en-US" sz="3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活動申請補助</a:t>
            </a:r>
            <a:endParaRPr lang="ko-KR" altLang="en-US" sz="3600" b="1" kern="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009376" y="0"/>
            <a:ext cx="1182624" cy="603504"/>
          </a:xfrm>
          <a:prstGeom prst="rect">
            <a:avLst/>
          </a:prstGeom>
          <a:solidFill>
            <a:srgbClr val="BAB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0"/>
            <a:ext cx="1133856" cy="6035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90132" y="1100667"/>
            <a:ext cx="564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重大活動</a:t>
            </a:r>
            <a:r>
              <a:rPr lang="zh-TW" altLang="en-US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zh-TW" altLang="en-US" sz="2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83265" y="2096866"/>
            <a:ext cx="1016846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kumimoji="1" lang="zh-TW" altLang="en-US" sz="3200" b="1" kern="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社團評鑑</a:t>
            </a:r>
            <a:endParaRPr kumimoji="1" lang="en-US" altLang="zh-TW" sz="3200" b="1" kern="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itchFamily="2" charset="2"/>
              <a:buChar char="l"/>
              <a:defRPr/>
            </a:pPr>
            <a:r>
              <a:rPr kumimoji="1" lang="zh-TW" altLang="en-US" sz="24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每年五月舉辦社團評鑑</a:t>
            </a:r>
            <a:r>
              <a:rPr kumimoji="1" lang="zh-TW" altLang="zh-TW" sz="24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1" lang="zh-TW" altLang="en-US" sz="24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為提高社團品質</a:t>
            </a:r>
            <a:r>
              <a:rPr kumimoji="1" lang="zh-TW" altLang="zh-TW" sz="24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1" lang="zh-TW" altLang="en-US" sz="24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與下學年經費補助額度，請儘量呈現各社團之活動成果</a:t>
            </a:r>
            <a:r>
              <a:rPr kumimoji="1" lang="zh-TW" altLang="zh-TW" sz="24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zh-TW" altLang="en-US" sz="2400" b="1" kern="0" dirty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itchFamily="2" charset="2"/>
              <a:buChar char="l"/>
              <a:defRPr/>
            </a:pPr>
            <a:r>
              <a:rPr kumimoji="1" lang="zh-TW" altLang="en-US" sz="24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臺北市立大學學生社團評鑑暨觀摩實施</a:t>
            </a:r>
            <a:r>
              <a:rPr kumimoji="1" lang="zh-TW" altLang="en-US" sz="2400" b="1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要點</a:t>
            </a:r>
            <a:endParaRPr kumimoji="1" lang="en-US" altLang="zh-TW" sz="2400" b="1" kern="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itchFamily="2" charset="2"/>
              <a:buChar char="l"/>
              <a:defRPr/>
            </a:pPr>
            <a:r>
              <a:rPr kumimoji="1" lang="zh-TW" altLang="en-US" sz="2400" b="1" kern="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防疫期間，本年度採線上評鑑作業。</a:t>
            </a:r>
            <a:endParaRPr kumimoji="1" lang="en-US" altLang="zh-TW" sz="2400" b="1" kern="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kumimoji="1" lang="zh-TW" altLang="en-US" sz="3200" b="1" kern="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幹部改選與交接 </a:t>
            </a:r>
            <a:endParaRPr kumimoji="1" lang="en-US" altLang="zh-TW" sz="2800" b="1" kern="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itchFamily="2" charset="2"/>
              <a:buChar char="l"/>
              <a:defRPr/>
            </a:pPr>
            <a:r>
              <a:rPr kumimoji="1" lang="zh-TW" altLang="en-US" sz="24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在規定</a:t>
            </a:r>
            <a:r>
              <a:rPr kumimoji="1" lang="zh-TW" altLang="en-US" sz="2400" b="1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日期前填報</a:t>
            </a:r>
            <a:r>
              <a:rPr kumimoji="1" lang="zh-TW" altLang="en-US" sz="24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幹部改選</a:t>
            </a:r>
            <a:r>
              <a:rPr kumimoji="1" lang="zh-TW" altLang="en-US" sz="2400" b="1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表單。</a:t>
            </a:r>
            <a:endParaRPr kumimoji="1" lang="en-US" altLang="zh-TW" sz="2000" b="1" kern="0" dirty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itchFamily="2" charset="2"/>
              <a:buChar char="l"/>
              <a:defRPr/>
            </a:pPr>
            <a:r>
              <a:rPr kumimoji="1" lang="zh-TW" altLang="en-US" sz="24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改選單、組織章程 </a:t>
            </a:r>
          </a:p>
          <a:p>
            <a:pPr marL="742950" lvl="1" indent="-28575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itchFamily="2" charset="2"/>
              <a:buChar char="l"/>
              <a:defRPr/>
            </a:pPr>
            <a:r>
              <a:rPr kumimoji="1" lang="zh-TW" altLang="en-US" sz="24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財產</a:t>
            </a:r>
            <a:r>
              <a:rPr kumimoji="1" lang="zh-TW" altLang="en-US" sz="2400" b="1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清單</a:t>
            </a:r>
            <a:endParaRPr kumimoji="1" lang="en-US" altLang="zh-TW" sz="2400" b="1" kern="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itchFamily="2" charset="2"/>
              <a:buChar char="l"/>
              <a:defRPr/>
            </a:pPr>
            <a:r>
              <a:rPr kumimoji="1" lang="zh-TW" altLang="en-US" sz="24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社團存摺帳戶交接</a:t>
            </a:r>
          </a:p>
        </p:txBody>
      </p:sp>
    </p:spTree>
    <p:extLst>
      <p:ext uri="{BB962C8B-B14F-4D97-AF65-F5344CB8AC3E}">
        <p14:creationId xmlns:p14="http://schemas.microsoft.com/office/powerpoint/2010/main" val="423154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6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113385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社團年度循環</a:t>
            </a:r>
            <a:endParaRPr lang="en-US" altLang="ko-KR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活動紀錄</a:t>
            </a:r>
            <a:endParaRPr lang="en-US" altLang="zh-TW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活動申請補助</a:t>
            </a:r>
            <a:endParaRPr lang="en-US" altLang="zh-TW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經費核銷</a:t>
            </a:r>
            <a:endParaRPr lang="en-US" altLang="zh-TW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 smtClean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重大活動</a:t>
            </a:r>
            <a:endParaRPr lang="en-US" altLang="zh-TW" sz="1200" b="1" dirty="0" smtClean="0">
              <a:solidFill>
                <a:prstClr val="white">
                  <a:lumMod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其他</a:t>
            </a: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事項</a:t>
            </a:r>
            <a:endParaRPr lang="ko-KR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cs typeface="Aharoni" panose="02010803020104030203" pitchFamily="2" charset="-79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33856" y="0"/>
            <a:ext cx="9875520" cy="60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r>
              <a:rPr lang="zh-TW" altLang="en-US" sz="3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活動申請補助</a:t>
            </a:r>
            <a:endParaRPr lang="ko-KR" altLang="en-US" sz="3600" b="1" kern="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009376" y="0"/>
            <a:ext cx="1182624" cy="603504"/>
          </a:xfrm>
          <a:prstGeom prst="rect">
            <a:avLst/>
          </a:prstGeom>
          <a:solidFill>
            <a:srgbClr val="BAB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0"/>
            <a:ext cx="1133856" cy="6035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90132" y="1100667"/>
            <a:ext cx="564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重大活動</a:t>
            </a:r>
            <a:r>
              <a:rPr lang="zh-TW" altLang="en-US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zh-TW" altLang="en-US" sz="2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48933" y="6373732"/>
            <a:ext cx="8407400" cy="4382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1583265" y="2096866"/>
            <a:ext cx="10168468" cy="4715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kumimoji="1" lang="zh-TW" altLang="en-US" sz="3200" b="1" kern="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社團指導老師改聘</a:t>
            </a:r>
            <a:endParaRPr kumimoji="1" lang="en-US" altLang="zh-TW" sz="3200" b="1" kern="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kumimoji="1" lang="zh-TW" altLang="en-US" sz="28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改聘請填寫指導教師基本資料表，並檢附相證明。</a:t>
            </a:r>
          </a:p>
          <a:p>
            <a:pPr marL="914400" lvl="1" indent="-4572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kumimoji="1" lang="zh-TW" altLang="en-US" sz="28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聘任以一學年為原則，請勿於學期中</a:t>
            </a:r>
            <a:r>
              <a:rPr kumimoji="1" lang="zh-TW" altLang="en-US" sz="2800" b="1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更改，如有特殊原因請務必告訴課外組的老師。</a:t>
            </a:r>
            <a:endParaRPr kumimoji="1" lang="en-US" altLang="zh-TW" sz="2800" b="1" kern="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1" indent="-3429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kumimoji="1" lang="zh-TW" altLang="en-US" sz="2800" b="1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kumimoji="1" lang="zh-TW" altLang="en-US" sz="3200" b="1" kern="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校慶園遊會</a:t>
            </a:r>
            <a:endParaRPr kumimoji="1" lang="en-US" altLang="zh-TW" sz="3200" b="1" kern="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itchFamily="2" charset="2"/>
              <a:buChar char="l"/>
              <a:defRPr/>
            </a:pPr>
            <a:r>
              <a:rPr kumimoji="1" lang="zh-TW" altLang="en-US" sz="2800" b="1" kern="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2800" b="1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r>
              <a:rPr kumimoji="1" lang="zh-TW" altLang="en-US" sz="28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社團收入的大好</a:t>
            </a:r>
            <a:r>
              <a:rPr kumimoji="1" lang="zh-TW" altLang="en-US" sz="2800" b="1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時機，請</a:t>
            </a:r>
            <a:r>
              <a:rPr kumimoji="1" lang="zh-TW" altLang="en-US" sz="28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踴躍報名擺</a:t>
            </a:r>
            <a:r>
              <a:rPr kumimoji="1" lang="zh-TW" altLang="en-US" sz="2800" b="1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攤。</a:t>
            </a:r>
            <a:endParaRPr kumimoji="1" lang="en-US" altLang="zh-TW" sz="2800" b="1" kern="0" dirty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itchFamily="2" charset="2"/>
              <a:buChar char="l"/>
              <a:defRPr/>
            </a:pPr>
            <a:endParaRPr kumimoji="1" lang="en-US" altLang="zh-TW" sz="2800" b="1" kern="0" dirty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-4572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kumimoji="1" lang="zh-TW" altLang="en-US" sz="3200" b="1" kern="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營隊</a:t>
            </a:r>
            <a:r>
              <a:rPr kumimoji="1" lang="zh-TW" altLang="en-US" sz="3200" b="1" kern="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endParaRPr kumimoji="1" lang="en-US" altLang="zh-TW" sz="3200" b="1" kern="0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defRPr/>
            </a:pPr>
            <a:r>
              <a:rPr kumimoji="1" lang="zh-TW" altLang="en-US" sz="2000" b="1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kumimoji="1" lang="en-US" altLang="zh-TW" sz="2000" b="1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</a:t>
            </a:r>
            <a:r>
              <a:rPr kumimoji="1" lang="en-US" altLang="zh-TW" sz="20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://activity.utaipei.edu.tw/files/87-1024-584.php?Lang=zh-tw</a:t>
            </a:r>
            <a:endParaRPr kumimoji="1" lang="en-US" altLang="zh-TW" sz="2000" b="1" kern="0" dirty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393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6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113385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社團年度循環</a:t>
            </a:r>
            <a:endParaRPr lang="en-US" altLang="ko-KR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活動紀錄</a:t>
            </a:r>
            <a:endParaRPr lang="en-US" altLang="zh-TW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活動申請補助</a:t>
            </a:r>
            <a:endParaRPr lang="en-US" altLang="zh-TW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經費核銷</a:t>
            </a:r>
            <a:endParaRPr lang="en-US" altLang="zh-TW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重大活動</a:t>
            </a:r>
            <a:endParaRPr lang="en-US" altLang="zh-TW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其他</a:t>
            </a:r>
            <a:r>
              <a:rPr lang="zh-TW" altLang="en-US" sz="1200" b="1" dirty="0" smtClean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事項</a:t>
            </a:r>
            <a:endParaRPr lang="ko-KR" altLang="en-US" sz="1200" b="1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cs typeface="Aharoni" panose="02010803020104030203" pitchFamily="2" charset="-79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33856" y="0"/>
            <a:ext cx="9875520" cy="60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r>
              <a:rPr lang="zh-TW" altLang="en-US" sz="3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活動申請補助</a:t>
            </a:r>
            <a:endParaRPr lang="ko-KR" altLang="en-US" sz="3600" b="1" kern="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009376" y="0"/>
            <a:ext cx="1182624" cy="603504"/>
          </a:xfrm>
          <a:prstGeom prst="rect">
            <a:avLst/>
          </a:prstGeom>
          <a:solidFill>
            <a:srgbClr val="BAB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0"/>
            <a:ext cx="1133856" cy="6035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90132" y="1100667"/>
            <a:ext cx="564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其他事項</a:t>
            </a:r>
            <a:r>
              <a:rPr lang="zh-TW" altLang="en-US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zh-TW" altLang="en-US" sz="2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79133" y="5004205"/>
            <a:ext cx="8407400" cy="4382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1583265" y="2333933"/>
            <a:ext cx="101684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kumimoji="1" lang="zh-TW" altLang="en-US" sz="3200" b="1" kern="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布告欄張貼</a:t>
            </a:r>
            <a:endParaRPr kumimoji="1" lang="en-US" altLang="zh-TW" sz="3200" b="1" kern="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itchFamily="2" charset="2"/>
              <a:buChar char="l"/>
              <a:defRPr/>
            </a:pPr>
            <a:r>
              <a:rPr kumimoji="1" lang="zh-TW" altLang="en-US" sz="28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臺北市立大學公共佈告欄管理要點</a:t>
            </a:r>
            <a:endParaRPr kumimoji="1" lang="en-US" altLang="zh-TW" sz="2800" b="1" kern="0" dirty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9138" lvl="1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defRPr/>
            </a:pPr>
            <a:r>
              <a:rPr kumimoji="1" lang="zh-TW" altLang="en-US" sz="24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博愛校區：網球場外圍公共佈告欄（共</a:t>
            </a:r>
            <a:r>
              <a:rPr kumimoji="1" lang="en-US" altLang="zh-TW" sz="24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kumimoji="1" lang="zh-TW" altLang="en-US" sz="24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</a:t>
            </a:r>
            <a:r>
              <a:rPr kumimoji="1" lang="zh-TW" altLang="en-US" sz="2400" b="1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kumimoji="1" lang="en-US" altLang="zh-TW" sz="2400" b="1" kern="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9138" lvl="1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defRPr/>
            </a:pPr>
            <a:r>
              <a:rPr kumimoji="1" lang="zh-TW" altLang="en-US" sz="24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2400" b="1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梅</a:t>
            </a:r>
            <a:r>
              <a:rPr kumimoji="1" lang="zh-TW" altLang="en-US" sz="24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苑前方公共佈告欄（共</a:t>
            </a:r>
            <a:r>
              <a:rPr kumimoji="1" lang="en-US" altLang="zh-TW" sz="24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kumimoji="1" lang="zh-TW" altLang="en-US" sz="24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</a:t>
            </a:r>
            <a:r>
              <a:rPr kumimoji="1" lang="zh-TW" altLang="en-US" sz="2400" b="1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kumimoji="1" lang="zh-TW" altLang="en-US" sz="2400" b="1" kern="0" dirty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9138" lvl="1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defRPr/>
            </a:pPr>
            <a:r>
              <a:rPr kumimoji="1" lang="zh-TW" altLang="en-US" sz="24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天母校區：行政大樓</a:t>
            </a:r>
            <a:r>
              <a:rPr kumimoji="1" lang="en-US" altLang="zh-TW" sz="24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1" lang="zh-TW" altLang="en-US" sz="24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樓之公共佈告欄 及電梯內之佈告板</a:t>
            </a:r>
            <a:r>
              <a:rPr kumimoji="1" lang="zh-TW" altLang="en-US" sz="2400" b="1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en-US" altLang="zh-TW" sz="2400" b="1" kern="0" dirty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itchFamily="2" charset="2"/>
              <a:buChar char="l"/>
              <a:defRPr/>
            </a:pPr>
            <a:r>
              <a:rPr kumimoji="1" lang="zh-TW" altLang="en-US" sz="28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海報張貼請先上網申請後</a:t>
            </a:r>
            <a:r>
              <a:rPr kumimoji="1" lang="zh-TW" altLang="en-US" sz="2800" b="1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，攜</a:t>
            </a:r>
            <a:r>
              <a:rPr kumimoji="1" lang="zh-TW" altLang="en-US" sz="28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海報至課外活動組核章</a:t>
            </a:r>
            <a:r>
              <a:rPr kumimoji="1" lang="zh-TW" altLang="en-US" sz="2800" b="1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en-US" altLang="zh-TW" sz="2800" b="1" kern="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9138" lvl="1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defRPr/>
            </a:pPr>
            <a:r>
              <a:rPr lang="zh-TW" alt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</a:t>
            </a:r>
            <a:r>
              <a:rPr lang="en-US" altLang="zh-TW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://activity.utaipei.edu.tw/files/87-1024-582.php?Lang=zh-tw</a:t>
            </a:r>
            <a:endParaRPr kumimoji="1" lang="en-US" altLang="zh-TW" sz="2000" b="1" kern="0" dirty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892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6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113385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社團年度循環</a:t>
            </a:r>
            <a:endParaRPr lang="en-US" altLang="ko-KR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活動紀錄</a:t>
            </a:r>
            <a:endParaRPr lang="en-US" altLang="zh-TW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活動申請補助</a:t>
            </a:r>
            <a:endParaRPr lang="en-US" altLang="zh-TW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經費核銷</a:t>
            </a:r>
            <a:endParaRPr lang="en-US" altLang="zh-TW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重大活動</a:t>
            </a:r>
            <a:endParaRPr lang="en-US" altLang="zh-TW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其他</a:t>
            </a:r>
            <a:r>
              <a:rPr lang="zh-TW" altLang="en-US" sz="1200" b="1" dirty="0" smtClean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事項</a:t>
            </a:r>
            <a:endParaRPr lang="ko-KR" altLang="en-US" sz="1200" b="1" dirty="0">
              <a:solidFill>
                <a:prstClr val="white">
                  <a:lumMod val="75000"/>
                </a:prstClr>
              </a:solidFill>
              <a:latin typeface="微軟正黑體" panose="020B0604030504040204" pitchFamily="34" charset="-120"/>
              <a:cs typeface="Aharoni" panose="02010803020104030203" pitchFamily="2" charset="-79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33856" y="0"/>
            <a:ext cx="9875520" cy="60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r>
              <a:rPr lang="zh-TW" altLang="en-US" sz="3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活動申請補助</a:t>
            </a:r>
            <a:endParaRPr lang="ko-KR" altLang="en-US" sz="3600" b="1" kern="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009376" y="0"/>
            <a:ext cx="1182624" cy="603504"/>
          </a:xfrm>
          <a:prstGeom prst="rect">
            <a:avLst/>
          </a:prstGeom>
          <a:solidFill>
            <a:srgbClr val="BAB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0"/>
            <a:ext cx="1133856" cy="6035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90132" y="1100667"/>
            <a:ext cx="564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其他事項</a:t>
            </a:r>
            <a:r>
              <a:rPr lang="zh-TW" altLang="en-US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zh-TW" altLang="en-US" sz="2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83265" y="2333933"/>
            <a:ext cx="10168468" cy="392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kumimoji="1" lang="zh-TW" altLang="en-US" sz="3200" b="1" kern="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社辦管理</a:t>
            </a:r>
            <a:endParaRPr kumimoji="1" lang="en-US" altLang="zh-TW" sz="3200" b="1" kern="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anose="05000000000000000000" pitchFamily="2" charset="2"/>
              <a:buChar char="l"/>
              <a:tabLst>
                <a:tab pos="93663" algn="l"/>
              </a:tabLst>
              <a:defRPr/>
            </a:pPr>
            <a:r>
              <a:rPr kumimoji="1" lang="zh-TW" altLang="en-US" sz="2800" b="1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kumimoji="1" lang="zh-TW" altLang="en-US" sz="28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同學確實上鎖門窗與社</a:t>
            </a:r>
            <a:r>
              <a:rPr kumimoji="1" lang="zh-TW" altLang="en-US" sz="2800" b="1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</a:t>
            </a:r>
            <a:endParaRPr kumimoji="1" lang="en-US" altLang="zh-TW" sz="2800" b="1" kern="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anose="05000000000000000000" pitchFamily="2" charset="2"/>
              <a:buChar char="l"/>
              <a:tabLst>
                <a:tab pos="93663" algn="l"/>
              </a:tabLst>
              <a:defRPr/>
            </a:pPr>
            <a:r>
              <a:rPr kumimoji="1" lang="zh-TW" altLang="en-US" sz="2800" b="1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做好</a:t>
            </a:r>
            <a:r>
              <a:rPr kumimoji="1" lang="zh-TW" altLang="en-US" sz="28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清潔</a:t>
            </a:r>
            <a:r>
              <a:rPr kumimoji="1" lang="zh-TW" altLang="en-US" sz="2800" b="1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endParaRPr kumimoji="1" lang="en-US" altLang="zh-TW" sz="2800" b="1" kern="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anose="05000000000000000000" pitchFamily="2" charset="2"/>
              <a:buChar char="l"/>
              <a:tabLst>
                <a:tab pos="93663" algn="l"/>
              </a:tabLst>
              <a:defRPr/>
            </a:pPr>
            <a:r>
              <a:rPr kumimoji="1" lang="zh-TW" altLang="en-US" sz="2800" b="1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防疫</a:t>
            </a:r>
            <a:r>
              <a:rPr kumimoji="1" lang="zh-TW" altLang="en-US" sz="28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期間勤洗手、戴口罩、盡量少</a:t>
            </a:r>
            <a:r>
              <a:rPr kumimoji="1" lang="zh-TW" altLang="en-US" sz="2800" b="1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群聚</a:t>
            </a:r>
            <a:endParaRPr kumimoji="1" lang="en-US" altLang="zh-TW" sz="2800" b="1" kern="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defRPr/>
            </a:pPr>
            <a:endParaRPr kumimoji="1" lang="en-US" altLang="zh-TW" sz="2800" b="1" kern="0" dirty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kumimoji="1" lang="zh-TW" altLang="en-US" sz="3200" b="1" kern="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r>
              <a:rPr kumimoji="1" lang="zh-TW" altLang="en-US" sz="3200" b="1" kern="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修繕、</a:t>
            </a:r>
            <a:r>
              <a:rPr kumimoji="1" lang="zh-TW" altLang="en-US" sz="3200" b="1" kern="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財產報廢</a:t>
            </a:r>
          </a:p>
          <a:p>
            <a:pPr marL="914400" lvl="1" indent="-4572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anose="05000000000000000000" pitchFamily="2" charset="2"/>
              <a:buChar char="l"/>
              <a:defRPr/>
            </a:pPr>
            <a:r>
              <a:rPr kumimoji="1" lang="zh-TW" altLang="en-US" sz="28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告知課外組以協助報修</a:t>
            </a:r>
          </a:p>
          <a:p>
            <a:pPr lv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defRPr/>
            </a:pPr>
            <a:endParaRPr kumimoji="1" lang="en-US" altLang="zh-TW" sz="2800" b="1" kern="0" dirty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361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6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113385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200000"/>
              </a:lnSpc>
            </a:pPr>
            <a:r>
              <a:rPr lang="zh-TW" altLang="en-US" sz="1200" b="1" dirty="0" smtClean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社團年度循環</a:t>
            </a:r>
            <a:endParaRPr lang="en-US" altLang="ko-KR" sz="1200" b="1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活動紀錄</a:t>
            </a:r>
            <a:endParaRPr lang="en-US" altLang="zh-TW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</a:t>
            </a: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申請補助</a:t>
            </a:r>
            <a:endParaRPr lang="en-US" altLang="zh-TW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經費</a:t>
            </a: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核銷</a:t>
            </a:r>
            <a:endParaRPr lang="en-US" altLang="zh-TW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重大活動</a:t>
            </a:r>
            <a:endParaRPr lang="en-US" altLang="zh-TW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其他</a:t>
            </a: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事項</a:t>
            </a:r>
            <a:endParaRPr lang="ko-KR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cs typeface="Aharoni" panose="02010803020104030203" pitchFamily="2" charset="-79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33856" y="0"/>
            <a:ext cx="9875520" cy="60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r>
              <a:rPr lang="zh-TW" altLang="en-US" sz="3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社團活動學年度循環</a:t>
            </a:r>
            <a:endParaRPr lang="ko-KR" altLang="en-US" sz="3600" b="1" kern="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009376" y="0"/>
            <a:ext cx="1182624" cy="603504"/>
          </a:xfrm>
          <a:prstGeom prst="rect">
            <a:avLst/>
          </a:prstGeom>
          <a:solidFill>
            <a:srgbClr val="BAB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0"/>
            <a:ext cx="1133856" cy="6035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87" name="群組 86"/>
          <p:cNvGrpSpPr/>
          <p:nvPr/>
        </p:nvGrpSpPr>
        <p:grpSpPr>
          <a:xfrm>
            <a:off x="1838799" y="1079605"/>
            <a:ext cx="9944476" cy="5368394"/>
            <a:chOff x="0" y="1744663"/>
            <a:chExt cx="8929335" cy="4640262"/>
          </a:xfrm>
        </p:grpSpPr>
        <p:sp>
          <p:nvSpPr>
            <p:cNvPr id="88" name="Arc 62"/>
            <p:cNvSpPr>
              <a:spLocks/>
            </p:cNvSpPr>
            <p:nvPr/>
          </p:nvSpPr>
          <p:spPr bwMode="auto">
            <a:xfrm flipH="1">
              <a:off x="0" y="2349500"/>
              <a:ext cx="4251325" cy="3959225"/>
            </a:xfrm>
            <a:custGeom>
              <a:avLst/>
              <a:gdLst>
                <a:gd name="G0" fmla="+- 0 0 0"/>
                <a:gd name="G1" fmla="+- 20550 0 0"/>
                <a:gd name="G2" fmla="+- 21600 0 0"/>
                <a:gd name="T0" fmla="*/ 6654 w 21600"/>
                <a:gd name="T1" fmla="*/ 0 h 40804"/>
                <a:gd name="T2" fmla="*/ 7507 w 21600"/>
                <a:gd name="T3" fmla="*/ 40804 h 40804"/>
                <a:gd name="T4" fmla="*/ 0 w 21600"/>
                <a:gd name="T5" fmla="*/ 20550 h 40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804" fill="none" extrusionOk="0">
                  <a:moveTo>
                    <a:pt x="6653" y="0"/>
                  </a:moveTo>
                  <a:cubicBezTo>
                    <a:pt x="15564" y="2885"/>
                    <a:pt x="21600" y="11184"/>
                    <a:pt x="21600" y="20550"/>
                  </a:cubicBezTo>
                  <a:cubicBezTo>
                    <a:pt x="21600" y="29584"/>
                    <a:pt x="15977" y="37663"/>
                    <a:pt x="7506" y="40803"/>
                  </a:cubicBezTo>
                </a:path>
                <a:path w="21600" h="40804" stroke="0" extrusionOk="0">
                  <a:moveTo>
                    <a:pt x="6653" y="0"/>
                  </a:moveTo>
                  <a:cubicBezTo>
                    <a:pt x="15564" y="2885"/>
                    <a:pt x="21600" y="11184"/>
                    <a:pt x="21600" y="20550"/>
                  </a:cubicBezTo>
                  <a:cubicBezTo>
                    <a:pt x="21600" y="29584"/>
                    <a:pt x="15977" y="37663"/>
                    <a:pt x="7506" y="40803"/>
                  </a:cubicBezTo>
                  <a:lnTo>
                    <a:pt x="0" y="20550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rgbClr val="9AB0C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>
              <a:outerShdw dist="99190" dir="778833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Arc 9"/>
            <p:cNvSpPr>
              <a:spLocks/>
            </p:cNvSpPr>
            <p:nvPr/>
          </p:nvSpPr>
          <p:spPr bwMode="auto">
            <a:xfrm>
              <a:off x="4651375" y="1992313"/>
              <a:ext cx="4251325" cy="4305300"/>
            </a:xfrm>
            <a:custGeom>
              <a:avLst/>
              <a:gdLst>
                <a:gd name="G0" fmla="+- 0 0 0"/>
                <a:gd name="G1" fmla="+- 20550 0 0"/>
                <a:gd name="G2" fmla="+- 21600 0 0"/>
                <a:gd name="T0" fmla="*/ 6654 w 21600"/>
                <a:gd name="T1" fmla="*/ 0 h 40804"/>
                <a:gd name="T2" fmla="*/ 7507 w 21600"/>
                <a:gd name="T3" fmla="*/ 40804 h 40804"/>
                <a:gd name="T4" fmla="*/ 0 w 21600"/>
                <a:gd name="T5" fmla="*/ 20550 h 40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0804" fill="none" extrusionOk="0">
                  <a:moveTo>
                    <a:pt x="6653" y="0"/>
                  </a:moveTo>
                  <a:cubicBezTo>
                    <a:pt x="15564" y="2885"/>
                    <a:pt x="21600" y="11184"/>
                    <a:pt x="21600" y="20550"/>
                  </a:cubicBezTo>
                  <a:cubicBezTo>
                    <a:pt x="21600" y="29584"/>
                    <a:pt x="15977" y="37663"/>
                    <a:pt x="7506" y="40803"/>
                  </a:cubicBezTo>
                </a:path>
                <a:path w="21600" h="40804" stroke="0" extrusionOk="0">
                  <a:moveTo>
                    <a:pt x="6653" y="0"/>
                  </a:moveTo>
                  <a:cubicBezTo>
                    <a:pt x="15564" y="2885"/>
                    <a:pt x="21600" y="11184"/>
                    <a:pt x="21600" y="20550"/>
                  </a:cubicBezTo>
                  <a:cubicBezTo>
                    <a:pt x="21600" y="29584"/>
                    <a:pt x="15977" y="37663"/>
                    <a:pt x="7506" y="40803"/>
                  </a:cubicBezTo>
                  <a:lnTo>
                    <a:pt x="0" y="20550"/>
                  </a:lnTo>
                  <a:close/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>
              <a:outerShdw dist="99190" dir="778833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Oval 10"/>
            <p:cNvSpPr>
              <a:spLocks noChangeArrowheads="1"/>
            </p:cNvSpPr>
            <p:nvPr/>
          </p:nvSpPr>
          <p:spPr bwMode="auto">
            <a:xfrm>
              <a:off x="1209675" y="2449513"/>
              <a:ext cx="6375400" cy="341153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>
              <a:outerShdw dist="190500" dir="5400000" algn="ctr" rotWithShape="0">
                <a:srgbClr val="5F5F5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Oval 11"/>
            <p:cNvSpPr>
              <a:spLocks noChangeArrowheads="1"/>
            </p:cNvSpPr>
            <p:nvPr/>
          </p:nvSpPr>
          <p:spPr bwMode="auto">
            <a:xfrm>
              <a:off x="2701925" y="3030538"/>
              <a:ext cx="3582988" cy="2349500"/>
            </a:xfrm>
            <a:prstGeom prst="ellipse">
              <a:avLst/>
            </a:prstGeom>
            <a:noFill/>
            <a:ln w="9525" algn="ctr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Arc 12"/>
            <p:cNvSpPr>
              <a:spLocks/>
            </p:cNvSpPr>
            <p:nvPr/>
          </p:nvSpPr>
          <p:spPr bwMode="auto">
            <a:xfrm>
              <a:off x="247650" y="1792288"/>
              <a:ext cx="4117975" cy="2232025"/>
            </a:xfrm>
            <a:custGeom>
              <a:avLst/>
              <a:gdLst>
                <a:gd name="G0" fmla="+- 20918 0 0"/>
                <a:gd name="G1" fmla="+- 21162 0 0"/>
                <a:gd name="G2" fmla="+- 21600 0 0"/>
                <a:gd name="T0" fmla="*/ 0 w 20918"/>
                <a:gd name="T1" fmla="*/ 15778 h 21162"/>
                <a:gd name="T2" fmla="*/ 16590 w 20918"/>
                <a:gd name="T3" fmla="*/ 0 h 21162"/>
                <a:gd name="T4" fmla="*/ 20918 w 20918"/>
                <a:gd name="T5" fmla="*/ 21162 h 2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18" h="21162" fill="none" extrusionOk="0">
                  <a:moveTo>
                    <a:pt x="-1" y="15777"/>
                  </a:moveTo>
                  <a:cubicBezTo>
                    <a:pt x="2058" y="7779"/>
                    <a:pt x="8498" y="1654"/>
                    <a:pt x="16590" y="0"/>
                  </a:cubicBezTo>
                </a:path>
                <a:path w="20918" h="21162" stroke="0" extrusionOk="0">
                  <a:moveTo>
                    <a:pt x="-1" y="15777"/>
                  </a:moveTo>
                  <a:cubicBezTo>
                    <a:pt x="2058" y="7779"/>
                    <a:pt x="8498" y="1654"/>
                    <a:pt x="16590" y="0"/>
                  </a:cubicBezTo>
                  <a:lnTo>
                    <a:pt x="20918" y="21162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  <a:effectLst>
              <a:outerShdw dist="130755" dir="7143276" algn="ctr" rotWithShape="0">
                <a:srgbClr val="5F5F5F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Oval 13"/>
            <p:cNvSpPr>
              <a:spLocks noChangeArrowheads="1"/>
            </p:cNvSpPr>
            <p:nvPr/>
          </p:nvSpPr>
          <p:spPr bwMode="auto">
            <a:xfrm>
              <a:off x="2965450" y="3227388"/>
              <a:ext cx="3090863" cy="1776412"/>
            </a:xfrm>
            <a:prstGeom prst="ellipse">
              <a:avLst/>
            </a:prstGeom>
            <a:solidFill>
              <a:srgbClr val="CCCCFF"/>
            </a:solidFill>
            <a:ln w="9525">
              <a:noFill/>
              <a:round/>
              <a:headEnd/>
              <a:tailEnd/>
            </a:ln>
            <a:effectLst>
              <a:outerShdw dist="85194" dir="6993903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Line 15"/>
            <p:cNvSpPr>
              <a:spLocks noChangeShapeType="1"/>
            </p:cNvSpPr>
            <p:nvPr/>
          </p:nvSpPr>
          <p:spPr bwMode="auto">
            <a:xfrm>
              <a:off x="4514200" y="2268194"/>
              <a:ext cx="8588" cy="36706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sm" len="lg"/>
              <a:tailEnd type="triangle" w="sm" len="lg"/>
            </a:ln>
          </p:spPr>
          <p:txBody>
            <a:bodyPr/>
            <a:lstStyle/>
            <a:p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Line 16"/>
            <p:cNvSpPr>
              <a:spLocks noChangeShapeType="1"/>
            </p:cNvSpPr>
            <p:nvPr/>
          </p:nvSpPr>
          <p:spPr bwMode="auto">
            <a:xfrm rot="4230746" flipV="1">
              <a:off x="4236244" y="4601369"/>
              <a:ext cx="1824038" cy="6413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sm" len="lg"/>
              <a:tailEnd type="triangle" w="sm" len="lg"/>
            </a:ln>
          </p:spPr>
          <p:txBody>
            <a:bodyPr/>
            <a:lstStyle/>
            <a:p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Oval 18"/>
            <p:cNvSpPr>
              <a:spLocks noChangeArrowheads="1"/>
            </p:cNvSpPr>
            <p:nvPr/>
          </p:nvSpPr>
          <p:spPr bwMode="auto">
            <a:xfrm>
              <a:off x="1187450" y="4600575"/>
              <a:ext cx="123825" cy="1238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7" name="Oval 19"/>
            <p:cNvSpPr>
              <a:spLocks noChangeArrowheads="1"/>
            </p:cNvSpPr>
            <p:nvPr/>
          </p:nvSpPr>
          <p:spPr bwMode="auto">
            <a:xfrm>
              <a:off x="3132138" y="4941888"/>
              <a:ext cx="125412" cy="12541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8" name="Oval 22"/>
            <p:cNvSpPr>
              <a:spLocks noChangeArrowheads="1"/>
            </p:cNvSpPr>
            <p:nvPr/>
          </p:nvSpPr>
          <p:spPr bwMode="auto">
            <a:xfrm>
              <a:off x="6227763" y="4157663"/>
              <a:ext cx="123825" cy="12541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Oval 23"/>
            <p:cNvSpPr>
              <a:spLocks noChangeArrowheads="1"/>
            </p:cNvSpPr>
            <p:nvPr/>
          </p:nvSpPr>
          <p:spPr bwMode="auto">
            <a:xfrm>
              <a:off x="6372225" y="2636838"/>
              <a:ext cx="125413" cy="12541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Oval 24"/>
            <p:cNvSpPr>
              <a:spLocks noChangeArrowheads="1"/>
            </p:cNvSpPr>
            <p:nvPr/>
          </p:nvSpPr>
          <p:spPr bwMode="auto">
            <a:xfrm>
              <a:off x="2771775" y="2690273"/>
              <a:ext cx="123825" cy="127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Oval 25"/>
            <p:cNvSpPr>
              <a:spLocks noChangeArrowheads="1"/>
            </p:cNvSpPr>
            <p:nvPr/>
          </p:nvSpPr>
          <p:spPr bwMode="auto">
            <a:xfrm>
              <a:off x="6877050" y="2924175"/>
              <a:ext cx="123825" cy="1254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Oval 26"/>
            <p:cNvSpPr>
              <a:spLocks noChangeArrowheads="1"/>
            </p:cNvSpPr>
            <p:nvPr/>
          </p:nvSpPr>
          <p:spPr bwMode="auto">
            <a:xfrm>
              <a:off x="6967538" y="5300663"/>
              <a:ext cx="125412" cy="12541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Oval 27"/>
            <p:cNvSpPr>
              <a:spLocks noChangeArrowheads="1"/>
            </p:cNvSpPr>
            <p:nvPr/>
          </p:nvSpPr>
          <p:spPr bwMode="auto">
            <a:xfrm>
              <a:off x="2519228" y="3198060"/>
              <a:ext cx="123825" cy="12541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6084888" y="4518025"/>
              <a:ext cx="125412" cy="1254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Oval 29"/>
            <p:cNvSpPr>
              <a:spLocks noChangeArrowheads="1"/>
            </p:cNvSpPr>
            <p:nvPr/>
          </p:nvSpPr>
          <p:spPr bwMode="auto">
            <a:xfrm>
              <a:off x="6156325" y="3724275"/>
              <a:ext cx="123825" cy="1238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Oval 31"/>
            <p:cNvSpPr>
              <a:spLocks noChangeArrowheads="1"/>
            </p:cNvSpPr>
            <p:nvPr/>
          </p:nvSpPr>
          <p:spPr bwMode="auto">
            <a:xfrm>
              <a:off x="3819525" y="5253038"/>
              <a:ext cx="125413" cy="127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3419475" y="5938838"/>
              <a:ext cx="2016125" cy="446087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dist="50800" dir="54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第二學期開始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-2</a:t>
              </a: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3643313" y="1744663"/>
              <a:ext cx="1754187" cy="446087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dist="50800" dir="54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新學年開始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-9</a:t>
              </a: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</a:p>
          </p:txBody>
        </p:sp>
        <p:sp>
          <p:nvSpPr>
            <p:cNvPr id="110" name="Oval 34"/>
            <p:cNvSpPr>
              <a:spLocks noChangeArrowheads="1"/>
            </p:cNvSpPr>
            <p:nvPr/>
          </p:nvSpPr>
          <p:spPr bwMode="auto">
            <a:xfrm>
              <a:off x="5507038" y="5661025"/>
              <a:ext cx="936625" cy="442913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dist="50800" dir="54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en-US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</a:t>
              </a: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</a:p>
          </p:txBody>
        </p:sp>
        <p:sp>
          <p:nvSpPr>
            <p:cNvPr id="111" name="Oval 35"/>
            <p:cNvSpPr>
              <a:spLocks noChangeArrowheads="1"/>
            </p:cNvSpPr>
            <p:nvPr/>
          </p:nvSpPr>
          <p:spPr bwMode="auto">
            <a:xfrm>
              <a:off x="452438" y="3959225"/>
              <a:ext cx="1631950" cy="442913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dist="50800" dir="54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期中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-5</a:t>
              </a: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</a:p>
          </p:txBody>
        </p:sp>
        <p:sp>
          <p:nvSpPr>
            <p:cNvPr id="112" name="Text Box 45"/>
            <p:cNvSpPr txBox="1">
              <a:spLocks noChangeArrowheads="1"/>
            </p:cNvSpPr>
            <p:nvPr/>
          </p:nvSpPr>
          <p:spPr bwMode="auto">
            <a:xfrm>
              <a:off x="6327423" y="3403600"/>
              <a:ext cx="2601912" cy="6413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atinLnBrk="1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社課、活動、設備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修繕、財產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報廢</a:t>
              </a:r>
            </a:p>
          </p:txBody>
        </p:sp>
        <p:sp>
          <p:nvSpPr>
            <p:cNvPr id="114" name="Text Box 48"/>
            <p:cNvSpPr txBox="1">
              <a:spLocks noChangeArrowheads="1"/>
            </p:cNvSpPr>
            <p:nvPr/>
          </p:nvSpPr>
          <p:spPr bwMode="auto">
            <a:xfrm>
              <a:off x="115534" y="4518025"/>
              <a:ext cx="994891" cy="3192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社團評鑑</a:t>
              </a:r>
            </a:p>
          </p:txBody>
        </p:sp>
        <p:sp>
          <p:nvSpPr>
            <p:cNvPr id="115" name="Text Box 50"/>
            <p:cNvSpPr txBox="1">
              <a:spLocks noChangeArrowheads="1"/>
            </p:cNvSpPr>
            <p:nvPr/>
          </p:nvSpPr>
          <p:spPr bwMode="auto">
            <a:xfrm>
              <a:off x="964443" y="2844083"/>
              <a:ext cx="1616697" cy="558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幹部改選與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交接</a:t>
              </a:r>
              <a:endPara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atinLnBrk="1"/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指導老師改聘</a:t>
              </a:r>
              <a:r>
                <a:rPr lang="en-US" altLang="zh-TW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Text Box 51"/>
            <p:cNvSpPr txBox="1">
              <a:spLocks noChangeArrowheads="1"/>
            </p:cNvSpPr>
            <p:nvPr/>
          </p:nvSpPr>
          <p:spPr bwMode="auto">
            <a:xfrm>
              <a:off x="1542126" y="2356493"/>
              <a:ext cx="2222611" cy="31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atinLnBrk="1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提供社團導覽手冊資料</a:t>
              </a:r>
              <a:endPara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Text Box 52"/>
            <p:cNvSpPr txBox="1">
              <a:spLocks noChangeArrowheads="1"/>
            </p:cNvSpPr>
            <p:nvPr/>
          </p:nvSpPr>
          <p:spPr bwMode="auto">
            <a:xfrm>
              <a:off x="6466781" y="2453482"/>
              <a:ext cx="1327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社團博覽會</a:t>
              </a:r>
            </a:p>
          </p:txBody>
        </p:sp>
        <p:sp>
          <p:nvSpPr>
            <p:cNvPr id="118" name="Text Box 53"/>
            <p:cNvSpPr txBox="1">
              <a:spLocks noChangeArrowheads="1"/>
            </p:cNvSpPr>
            <p:nvPr/>
          </p:nvSpPr>
          <p:spPr bwMode="auto">
            <a:xfrm>
              <a:off x="7000875" y="2828423"/>
              <a:ext cx="1107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社團大會</a:t>
              </a:r>
            </a:p>
          </p:txBody>
        </p:sp>
        <p:sp>
          <p:nvSpPr>
            <p:cNvPr id="119" name="Text Box 54"/>
            <p:cNvSpPr txBox="1">
              <a:spLocks noChangeArrowheads="1"/>
            </p:cNvSpPr>
            <p:nvPr/>
          </p:nvSpPr>
          <p:spPr bwMode="auto">
            <a:xfrm>
              <a:off x="6227763" y="4460081"/>
              <a:ext cx="238760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活動補助申請與核銷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</a:p>
          </p:txBody>
        </p:sp>
        <p:sp>
          <p:nvSpPr>
            <p:cNvPr id="120" name="Text Box 55"/>
            <p:cNvSpPr txBox="1">
              <a:spLocks noChangeArrowheads="1"/>
            </p:cNvSpPr>
            <p:nvPr/>
          </p:nvSpPr>
          <p:spPr bwMode="auto">
            <a:xfrm>
              <a:off x="6372224" y="4049555"/>
              <a:ext cx="2387600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活動記錄與老師鐘點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</a:p>
          </p:txBody>
        </p:sp>
        <p:sp>
          <p:nvSpPr>
            <p:cNvPr id="121" name="Text Box 59"/>
            <p:cNvSpPr txBox="1">
              <a:spLocks noChangeArrowheads="1"/>
            </p:cNvSpPr>
            <p:nvPr/>
          </p:nvSpPr>
          <p:spPr bwMode="auto">
            <a:xfrm>
              <a:off x="7092950" y="5269317"/>
              <a:ext cx="13388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校慶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園遊會</a:t>
              </a:r>
            </a:p>
          </p:txBody>
        </p:sp>
        <p:sp>
          <p:nvSpPr>
            <p:cNvPr id="122" name="Text Box 60"/>
            <p:cNvSpPr txBox="1">
              <a:spLocks noChangeArrowheads="1"/>
            </p:cNvSpPr>
            <p:nvPr/>
          </p:nvSpPr>
          <p:spPr bwMode="auto">
            <a:xfrm>
              <a:off x="1762839" y="5415613"/>
              <a:ext cx="2387600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活動補助申請與核銷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</a:p>
          </p:txBody>
        </p:sp>
        <p:sp>
          <p:nvSpPr>
            <p:cNvPr id="123" name="Text Box 61"/>
            <p:cNvSpPr txBox="1">
              <a:spLocks noChangeArrowheads="1"/>
            </p:cNvSpPr>
            <p:nvPr/>
          </p:nvSpPr>
          <p:spPr bwMode="auto">
            <a:xfrm>
              <a:off x="955912" y="4922019"/>
              <a:ext cx="238760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活動記錄與老師鐘點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</a:p>
          </p:txBody>
        </p:sp>
        <p:grpSp>
          <p:nvGrpSpPr>
            <p:cNvPr id="124" name="Group 84"/>
            <p:cNvGrpSpPr>
              <a:grpSpLocks/>
            </p:cNvGrpSpPr>
            <p:nvPr/>
          </p:nvGrpSpPr>
          <p:grpSpPr bwMode="auto">
            <a:xfrm>
              <a:off x="1311275" y="2593976"/>
              <a:ext cx="5672138" cy="3073401"/>
              <a:chOff x="826" y="1634"/>
              <a:chExt cx="3573" cy="1936"/>
            </a:xfrm>
          </p:grpSpPr>
          <p:sp>
            <p:nvSpPr>
              <p:cNvPr id="134" name="Line 81"/>
              <p:cNvSpPr>
                <a:spLocks noChangeShapeType="1"/>
              </p:cNvSpPr>
              <p:nvPr/>
            </p:nvSpPr>
            <p:spPr bwMode="auto">
              <a:xfrm rot="4230746">
                <a:off x="2964" y="1445"/>
                <a:ext cx="682" cy="120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sm" len="lg"/>
                <a:tailEnd type="triangle" w="sm" len="lg"/>
              </a:ln>
            </p:spPr>
            <p:txBody>
              <a:bodyPr/>
              <a:lstStyle/>
              <a:p>
                <a:endParaRPr lang="zh-TW" altLang="en-US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5" name="Line 66"/>
              <p:cNvSpPr>
                <a:spLocks noChangeShapeType="1"/>
              </p:cNvSpPr>
              <p:nvPr/>
            </p:nvSpPr>
            <p:spPr bwMode="auto">
              <a:xfrm rot="4230746">
                <a:off x="3203" y="1431"/>
                <a:ext cx="408" cy="143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sm" len="lg"/>
                <a:tailEnd type="triangle" w="sm" len="lg"/>
              </a:ln>
            </p:spPr>
            <p:txBody>
              <a:bodyPr/>
              <a:lstStyle/>
              <a:p>
                <a:endParaRPr lang="zh-TW" altLang="en-US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6" name="Line 67"/>
              <p:cNvSpPr>
                <a:spLocks noChangeShapeType="1"/>
              </p:cNvSpPr>
              <p:nvPr/>
            </p:nvSpPr>
            <p:spPr bwMode="auto">
              <a:xfrm rot="4230746">
                <a:off x="3539" y="1428"/>
                <a:ext cx="128" cy="15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sm" len="lg"/>
                <a:tailEnd type="triangle" w="sm" len="lg"/>
              </a:ln>
            </p:spPr>
            <p:txBody>
              <a:bodyPr/>
              <a:lstStyle/>
              <a:p>
                <a:endParaRPr lang="zh-TW" altLang="en-US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7" name="Line 68"/>
              <p:cNvSpPr>
                <a:spLocks noChangeShapeType="1"/>
              </p:cNvSpPr>
              <p:nvPr/>
            </p:nvSpPr>
            <p:spPr bwMode="auto">
              <a:xfrm rot="4230746" flipV="1">
                <a:off x="3288" y="1984"/>
                <a:ext cx="161" cy="102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sm" len="lg"/>
                <a:tailEnd type="triangle" w="sm" len="lg"/>
              </a:ln>
            </p:spPr>
            <p:txBody>
              <a:bodyPr/>
              <a:lstStyle/>
              <a:p>
                <a:endParaRPr lang="zh-TW" altLang="en-US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8" name="Line 69"/>
              <p:cNvSpPr>
                <a:spLocks noChangeShapeType="1"/>
              </p:cNvSpPr>
              <p:nvPr/>
            </p:nvSpPr>
            <p:spPr bwMode="auto">
              <a:xfrm rot="4230746" flipV="1">
                <a:off x="3147" y="2122"/>
                <a:ext cx="461" cy="9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sm" len="lg"/>
                <a:tailEnd type="triangle" w="sm" len="lg"/>
              </a:ln>
            </p:spPr>
            <p:txBody>
              <a:bodyPr/>
              <a:lstStyle/>
              <a:p>
                <a:endParaRPr lang="zh-TW" altLang="en-US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9" name="Line 70"/>
              <p:cNvSpPr>
                <a:spLocks noChangeShapeType="1"/>
              </p:cNvSpPr>
              <p:nvPr/>
            </p:nvSpPr>
            <p:spPr bwMode="auto">
              <a:xfrm rot="4230746" flipV="1">
                <a:off x="3040" y="2315"/>
                <a:ext cx="630" cy="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sm" len="lg"/>
                <a:tailEnd type="triangle" w="sm" len="lg"/>
              </a:ln>
            </p:spPr>
            <p:txBody>
              <a:bodyPr/>
              <a:lstStyle/>
              <a:p>
                <a:endParaRPr lang="zh-TW" altLang="en-US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0" name="Line 71"/>
              <p:cNvSpPr>
                <a:spLocks noChangeShapeType="1"/>
              </p:cNvSpPr>
              <p:nvPr/>
            </p:nvSpPr>
            <p:spPr bwMode="auto">
              <a:xfrm rot="4230746" flipV="1">
                <a:off x="3025" y="2376"/>
                <a:ext cx="1229" cy="11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sm" len="lg"/>
                <a:tailEnd type="triangle" w="sm" len="lg"/>
              </a:ln>
            </p:spPr>
            <p:txBody>
              <a:bodyPr/>
              <a:lstStyle/>
              <a:p>
                <a:endParaRPr lang="zh-TW" altLang="en-US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1" name="Line 72"/>
              <p:cNvSpPr>
                <a:spLocks noChangeShapeType="1"/>
              </p:cNvSpPr>
              <p:nvPr/>
            </p:nvSpPr>
            <p:spPr bwMode="auto">
              <a:xfrm rot="4230746" flipH="1" flipV="1">
                <a:off x="2394" y="2643"/>
                <a:ext cx="549" cy="6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sm" len="lg"/>
                <a:tailEnd type="triangle" w="sm" len="lg"/>
              </a:ln>
            </p:spPr>
            <p:txBody>
              <a:bodyPr/>
              <a:lstStyle/>
              <a:p>
                <a:endParaRPr lang="zh-TW" altLang="en-US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2" name="Line 73"/>
              <p:cNvSpPr>
                <a:spLocks noChangeShapeType="1"/>
              </p:cNvSpPr>
              <p:nvPr/>
            </p:nvSpPr>
            <p:spPr bwMode="auto">
              <a:xfrm rot="4230746" flipH="1" flipV="1">
                <a:off x="2330" y="2387"/>
                <a:ext cx="238" cy="93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sm" len="lg"/>
                <a:tailEnd type="triangle" w="sm" len="lg"/>
              </a:ln>
            </p:spPr>
            <p:txBody>
              <a:bodyPr/>
              <a:lstStyle/>
              <a:p>
                <a:endParaRPr lang="zh-TW" altLang="en-US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3" name="Line 74"/>
              <p:cNvSpPr>
                <a:spLocks noChangeShapeType="1"/>
              </p:cNvSpPr>
              <p:nvPr/>
            </p:nvSpPr>
            <p:spPr bwMode="auto">
              <a:xfrm rot="4230746" flipH="1">
                <a:off x="1667" y="1750"/>
                <a:ext cx="340" cy="202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sm" len="lg"/>
                <a:tailEnd type="triangle" w="sm" len="lg"/>
              </a:ln>
            </p:spPr>
            <p:txBody>
              <a:bodyPr/>
              <a:lstStyle/>
              <a:p>
                <a:endParaRPr lang="zh-TW" altLang="en-US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4" name="Line 75"/>
              <p:cNvSpPr>
                <a:spLocks noChangeShapeType="1"/>
              </p:cNvSpPr>
              <p:nvPr/>
            </p:nvSpPr>
            <p:spPr bwMode="auto">
              <a:xfrm rot="4230746" flipH="1">
                <a:off x="1847" y="1858"/>
                <a:ext cx="807" cy="9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sm" len="lg"/>
                <a:tailEnd type="triangle" w="sm" len="lg"/>
              </a:ln>
            </p:spPr>
            <p:txBody>
              <a:bodyPr/>
              <a:lstStyle/>
              <a:p>
                <a:endParaRPr lang="zh-TW" altLang="en-US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5" name="Line 76"/>
              <p:cNvSpPr>
                <a:spLocks noChangeShapeType="1"/>
              </p:cNvSpPr>
              <p:nvPr/>
            </p:nvSpPr>
            <p:spPr bwMode="auto">
              <a:xfrm rot="4230746" flipH="1">
                <a:off x="1804" y="1818"/>
                <a:ext cx="1058" cy="6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sm" len="lg"/>
                <a:tailEnd type="triangle" w="sm" len="lg"/>
              </a:ln>
            </p:spPr>
            <p:txBody>
              <a:bodyPr/>
              <a:lstStyle/>
              <a:p>
                <a:endParaRPr lang="zh-TW" altLang="en-US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5" name="Freeform 41"/>
            <p:cNvSpPr>
              <a:spLocks/>
            </p:cNvSpPr>
            <p:nvPr/>
          </p:nvSpPr>
          <p:spPr bwMode="auto">
            <a:xfrm rot="664717" flipH="1">
              <a:off x="3563938" y="2997200"/>
              <a:ext cx="1316037" cy="1098550"/>
            </a:xfrm>
            <a:custGeom>
              <a:avLst/>
              <a:gdLst/>
              <a:ahLst/>
              <a:cxnLst>
                <a:cxn ang="0">
                  <a:pos x="699" y="297"/>
                </a:cxn>
                <a:cxn ang="0">
                  <a:pos x="764" y="310"/>
                </a:cxn>
                <a:cxn ang="0">
                  <a:pos x="814" y="322"/>
                </a:cxn>
                <a:cxn ang="0">
                  <a:pos x="866" y="338"/>
                </a:cxn>
                <a:cxn ang="0">
                  <a:pos x="919" y="356"/>
                </a:cxn>
                <a:cxn ang="0">
                  <a:pos x="979" y="380"/>
                </a:cxn>
                <a:cxn ang="0">
                  <a:pos x="1037" y="406"/>
                </a:cxn>
                <a:cxn ang="0">
                  <a:pos x="1094" y="434"/>
                </a:cxn>
                <a:cxn ang="0">
                  <a:pos x="1142" y="464"/>
                </a:cxn>
                <a:cxn ang="0">
                  <a:pos x="1191" y="495"/>
                </a:cxn>
                <a:cxn ang="0">
                  <a:pos x="1245" y="532"/>
                </a:cxn>
                <a:cxn ang="0">
                  <a:pos x="1292" y="569"/>
                </a:cxn>
                <a:cxn ang="0">
                  <a:pos x="1366" y="635"/>
                </a:cxn>
                <a:cxn ang="0">
                  <a:pos x="1431" y="701"/>
                </a:cxn>
                <a:cxn ang="0">
                  <a:pos x="1482" y="761"/>
                </a:cxn>
                <a:cxn ang="0">
                  <a:pos x="1536" y="833"/>
                </a:cxn>
                <a:cxn ang="0">
                  <a:pos x="1586" y="909"/>
                </a:cxn>
                <a:cxn ang="0">
                  <a:pos x="1629" y="985"/>
                </a:cxn>
                <a:cxn ang="0">
                  <a:pos x="1668" y="1070"/>
                </a:cxn>
                <a:cxn ang="0">
                  <a:pos x="1700" y="1160"/>
                </a:cxn>
                <a:cxn ang="0">
                  <a:pos x="1734" y="1272"/>
                </a:cxn>
                <a:cxn ang="0">
                  <a:pos x="1754" y="1381"/>
                </a:cxn>
                <a:cxn ang="0">
                  <a:pos x="1770" y="1522"/>
                </a:cxn>
                <a:cxn ang="0">
                  <a:pos x="1770" y="1644"/>
                </a:cxn>
                <a:cxn ang="0">
                  <a:pos x="1758" y="1755"/>
                </a:cxn>
                <a:cxn ang="0">
                  <a:pos x="1739" y="1870"/>
                </a:cxn>
                <a:cxn ang="0">
                  <a:pos x="1703" y="1996"/>
                </a:cxn>
                <a:cxn ang="0">
                  <a:pos x="1145" y="1711"/>
                </a:cxn>
                <a:cxn ang="0">
                  <a:pos x="1159" y="1607"/>
                </a:cxn>
                <a:cxn ang="0">
                  <a:pos x="1156" y="1514"/>
                </a:cxn>
                <a:cxn ang="0">
                  <a:pos x="1140" y="1413"/>
                </a:cxn>
                <a:cxn ang="0">
                  <a:pos x="1109" y="1322"/>
                </a:cxn>
                <a:cxn ang="0">
                  <a:pos x="1070" y="1239"/>
                </a:cxn>
                <a:cxn ang="0">
                  <a:pos x="1032" y="1183"/>
                </a:cxn>
                <a:cxn ang="0">
                  <a:pos x="992" y="1132"/>
                </a:cxn>
                <a:cxn ang="0">
                  <a:pos x="947" y="1086"/>
                </a:cxn>
                <a:cxn ang="0">
                  <a:pos x="901" y="1043"/>
                </a:cxn>
                <a:cxn ang="0">
                  <a:pos x="842" y="1002"/>
                </a:cxn>
                <a:cxn ang="0">
                  <a:pos x="792" y="971"/>
                </a:cxn>
                <a:cxn ang="0">
                  <a:pos x="729" y="940"/>
                </a:cxn>
                <a:cxn ang="0">
                  <a:pos x="676" y="922"/>
                </a:cxn>
                <a:cxn ang="0">
                  <a:pos x="598" y="905"/>
                </a:cxn>
                <a:cxn ang="0">
                  <a:pos x="520" y="899"/>
                </a:cxn>
                <a:cxn ang="0">
                  <a:pos x="498" y="1222"/>
                </a:cxn>
                <a:cxn ang="0">
                  <a:pos x="497" y="0"/>
                </a:cxn>
                <a:cxn ang="0">
                  <a:pos x="524" y="280"/>
                </a:cxn>
                <a:cxn ang="0">
                  <a:pos x="604" y="285"/>
                </a:cxn>
                <a:cxn ang="0">
                  <a:pos x="675" y="293"/>
                </a:cxn>
              </a:cxnLst>
              <a:rect l="0" t="0" r="r" b="b"/>
              <a:pathLst>
                <a:path w="1772" h="1996">
                  <a:moveTo>
                    <a:pt x="675" y="293"/>
                  </a:moveTo>
                  <a:lnTo>
                    <a:pt x="699" y="297"/>
                  </a:lnTo>
                  <a:lnTo>
                    <a:pt x="732" y="302"/>
                  </a:lnTo>
                  <a:lnTo>
                    <a:pt x="764" y="310"/>
                  </a:lnTo>
                  <a:lnTo>
                    <a:pt x="787" y="315"/>
                  </a:lnTo>
                  <a:lnTo>
                    <a:pt x="814" y="322"/>
                  </a:lnTo>
                  <a:lnTo>
                    <a:pt x="839" y="330"/>
                  </a:lnTo>
                  <a:lnTo>
                    <a:pt x="866" y="338"/>
                  </a:lnTo>
                  <a:lnTo>
                    <a:pt x="891" y="345"/>
                  </a:lnTo>
                  <a:lnTo>
                    <a:pt x="919" y="356"/>
                  </a:lnTo>
                  <a:lnTo>
                    <a:pt x="951" y="369"/>
                  </a:lnTo>
                  <a:lnTo>
                    <a:pt x="979" y="380"/>
                  </a:lnTo>
                  <a:lnTo>
                    <a:pt x="1006" y="392"/>
                  </a:lnTo>
                  <a:lnTo>
                    <a:pt x="1037" y="406"/>
                  </a:lnTo>
                  <a:lnTo>
                    <a:pt x="1067" y="421"/>
                  </a:lnTo>
                  <a:lnTo>
                    <a:pt x="1094" y="434"/>
                  </a:lnTo>
                  <a:lnTo>
                    <a:pt x="1120" y="450"/>
                  </a:lnTo>
                  <a:lnTo>
                    <a:pt x="1142" y="464"/>
                  </a:lnTo>
                  <a:lnTo>
                    <a:pt x="1165" y="480"/>
                  </a:lnTo>
                  <a:lnTo>
                    <a:pt x="1191" y="495"/>
                  </a:lnTo>
                  <a:lnTo>
                    <a:pt x="1219" y="513"/>
                  </a:lnTo>
                  <a:lnTo>
                    <a:pt x="1245" y="532"/>
                  </a:lnTo>
                  <a:lnTo>
                    <a:pt x="1269" y="551"/>
                  </a:lnTo>
                  <a:lnTo>
                    <a:pt x="1292" y="569"/>
                  </a:lnTo>
                  <a:lnTo>
                    <a:pt x="1328" y="600"/>
                  </a:lnTo>
                  <a:lnTo>
                    <a:pt x="1366" y="635"/>
                  </a:lnTo>
                  <a:lnTo>
                    <a:pt x="1396" y="662"/>
                  </a:lnTo>
                  <a:lnTo>
                    <a:pt x="1431" y="701"/>
                  </a:lnTo>
                  <a:lnTo>
                    <a:pt x="1455" y="729"/>
                  </a:lnTo>
                  <a:lnTo>
                    <a:pt x="1482" y="761"/>
                  </a:lnTo>
                  <a:lnTo>
                    <a:pt x="1512" y="798"/>
                  </a:lnTo>
                  <a:lnTo>
                    <a:pt x="1536" y="833"/>
                  </a:lnTo>
                  <a:lnTo>
                    <a:pt x="1560" y="872"/>
                  </a:lnTo>
                  <a:lnTo>
                    <a:pt x="1586" y="909"/>
                  </a:lnTo>
                  <a:lnTo>
                    <a:pt x="1607" y="950"/>
                  </a:lnTo>
                  <a:lnTo>
                    <a:pt x="1629" y="985"/>
                  </a:lnTo>
                  <a:lnTo>
                    <a:pt x="1649" y="1028"/>
                  </a:lnTo>
                  <a:lnTo>
                    <a:pt x="1668" y="1070"/>
                  </a:lnTo>
                  <a:lnTo>
                    <a:pt x="1684" y="1113"/>
                  </a:lnTo>
                  <a:lnTo>
                    <a:pt x="1700" y="1160"/>
                  </a:lnTo>
                  <a:lnTo>
                    <a:pt x="1720" y="1218"/>
                  </a:lnTo>
                  <a:lnTo>
                    <a:pt x="1734" y="1272"/>
                  </a:lnTo>
                  <a:lnTo>
                    <a:pt x="1747" y="1327"/>
                  </a:lnTo>
                  <a:lnTo>
                    <a:pt x="1754" y="1381"/>
                  </a:lnTo>
                  <a:lnTo>
                    <a:pt x="1764" y="1444"/>
                  </a:lnTo>
                  <a:lnTo>
                    <a:pt x="1770" y="1522"/>
                  </a:lnTo>
                  <a:lnTo>
                    <a:pt x="1772" y="1583"/>
                  </a:lnTo>
                  <a:lnTo>
                    <a:pt x="1770" y="1644"/>
                  </a:lnTo>
                  <a:lnTo>
                    <a:pt x="1765" y="1701"/>
                  </a:lnTo>
                  <a:lnTo>
                    <a:pt x="1758" y="1755"/>
                  </a:lnTo>
                  <a:lnTo>
                    <a:pt x="1751" y="1812"/>
                  </a:lnTo>
                  <a:lnTo>
                    <a:pt x="1739" y="1870"/>
                  </a:lnTo>
                  <a:lnTo>
                    <a:pt x="1723" y="1932"/>
                  </a:lnTo>
                  <a:lnTo>
                    <a:pt x="1703" y="1996"/>
                  </a:lnTo>
                  <a:lnTo>
                    <a:pt x="1587" y="1635"/>
                  </a:lnTo>
                  <a:lnTo>
                    <a:pt x="1145" y="1711"/>
                  </a:lnTo>
                  <a:lnTo>
                    <a:pt x="1155" y="1648"/>
                  </a:lnTo>
                  <a:lnTo>
                    <a:pt x="1159" y="1607"/>
                  </a:lnTo>
                  <a:lnTo>
                    <a:pt x="1159" y="1564"/>
                  </a:lnTo>
                  <a:lnTo>
                    <a:pt x="1156" y="1514"/>
                  </a:lnTo>
                  <a:lnTo>
                    <a:pt x="1149" y="1467"/>
                  </a:lnTo>
                  <a:lnTo>
                    <a:pt x="1140" y="1413"/>
                  </a:lnTo>
                  <a:lnTo>
                    <a:pt x="1128" y="1370"/>
                  </a:lnTo>
                  <a:lnTo>
                    <a:pt x="1109" y="1322"/>
                  </a:lnTo>
                  <a:lnTo>
                    <a:pt x="1091" y="1280"/>
                  </a:lnTo>
                  <a:lnTo>
                    <a:pt x="1070" y="1239"/>
                  </a:lnTo>
                  <a:lnTo>
                    <a:pt x="1051" y="1208"/>
                  </a:lnTo>
                  <a:lnTo>
                    <a:pt x="1032" y="1183"/>
                  </a:lnTo>
                  <a:lnTo>
                    <a:pt x="1013" y="1157"/>
                  </a:lnTo>
                  <a:lnTo>
                    <a:pt x="992" y="1132"/>
                  </a:lnTo>
                  <a:lnTo>
                    <a:pt x="967" y="1105"/>
                  </a:lnTo>
                  <a:lnTo>
                    <a:pt x="947" y="1086"/>
                  </a:lnTo>
                  <a:lnTo>
                    <a:pt x="924" y="1063"/>
                  </a:lnTo>
                  <a:lnTo>
                    <a:pt x="901" y="1043"/>
                  </a:lnTo>
                  <a:lnTo>
                    <a:pt x="874" y="1023"/>
                  </a:lnTo>
                  <a:lnTo>
                    <a:pt x="842" y="1002"/>
                  </a:lnTo>
                  <a:lnTo>
                    <a:pt x="815" y="984"/>
                  </a:lnTo>
                  <a:lnTo>
                    <a:pt x="792" y="971"/>
                  </a:lnTo>
                  <a:lnTo>
                    <a:pt x="758" y="951"/>
                  </a:lnTo>
                  <a:lnTo>
                    <a:pt x="729" y="940"/>
                  </a:lnTo>
                  <a:lnTo>
                    <a:pt x="703" y="931"/>
                  </a:lnTo>
                  <a:lnTo>
                    <a:pt x="676" y="922"/>
                  </a:lnTo>
                  <a:lnTo>
                    <a:pt x="636" y="912"/>
                  </a:lnTo>
                  <a:lnTo>
                    <a:pt x="598" y="905"/>
                  </a:lnTo>
                  <a:lnTo>
                    <a:pt x="559" y="901"/>
                  </a:lnTo>
                  <a:lnTo>
                    <a:pt x="520" y="899"/>
                  </a:lnTo>
                  <a:lnTo>
                    <a:pt x="498" y="897"/>
                  </a:lnTo>
                  <a:lnTo>
                    <a:pt x="498" y="1222"/>
                  </a:lnTo>
                  <a:lnTo>
                    <a:pt x="0" y="620"/>
                  </a:lnTo>
                  <a:lnTo>
                    <a:pt x="497" y="0"/>
                  </a:lnTo>
                  <a:lnTo>
                    <a:pt x="497" y="279"/>
                  </a:lnTo>
                  <a:lnTo>
                    <a:pt x="524" y="280"/>
                  </a:lnTo>
                  <a:lnTo>
                    <a:pt x="563" y="282"/>
                  </a:lnTo>
                  <a:lnTo>
                    <a:pt x="604" y="285"/>
                  </a:lnTo>
                  <a:lnTo>
                    <a:pt x="643" y="289"/>
                  </a:lnTo>
                  <a:lnTo>
                    <a:pt x="675" y="293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100000">
                  <a:srgbClr val="FF6600">
                    <a:gamma/>
                    <a:shade val="66275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dist="45791" dir="8778596" algn="ctr" rotWithShape="0">
                <a:srgbClr val="000000">
                  <a:alpha val="37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6" name="Line 78"/>
            <p:cNvSpPr>
              <a:spLocks noChangeShapeType="1"/>
            </p:cNvSpPr>
            <p:nvPr/>
          </p:nvSpPr>
          <p:spPr bwMode="auto">
            <a:xfrm rot="4230746" flipH="1">
              <a:off x="2964482" y="2956413"/>
              <a:ext cx="676005" cy="23357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sm" len="lg"/>
              <a:tailEnd type="triangle" w="sm" len="lg"/>
            </a:ln>
          </p:spPr>
          <p:txBody>
            <a:bodyPr/>
            <a:lstStyle/>
            <a:p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7" name="Freeform 39"/>
            <p:cNvSpPr>
              <a:spLocks/>
            </p:cNvSpPr>
            <p:nvPr/>
          </p:nvSpPr>
          <p:spPr bwMode="auto">
            <a:xfrm rot="1332415" flipH="1">
              <a:off x="3182126" y="4178419"/>
              <a:ext cx="1746250" cy="681038"/>
            </a:xfrm>
            <a:custGeom>
              <a:avLst/>
              <a:gdLst/>
              <a:ahLst/>
              <a:cxnLst>
                <a:cxn ang="0">
                  <a:pos x="1206" y="1218"/>
                </a:cxn>
                <a:cxn ang="0">
                  <a:pos x="1271" y="1206"/>
                </a:cxn>
                <a:cxn ang="0">
                  <a:pos x="1321" y="1194"/>
                </a:cxn>
                <a:cxn ang="0">
                  <a:pos x="1375" y="1179"/>
                </a:cxn>
                <a:cxn ang="0">
                  <a:pos x="1426" y="1160"/>
                </a:cxn>
                <a:cxn ang="0">
                  <a:pos x="1488" y="1136"/>
                </a:cxn>
                <a:cxn ang="0">
                  <a:pos x="1546" y="1110"/>
                </a:cxn>
                <a:cxn ang="0">
                  <a:pos x="1602" y="1082"/>
                </a:cxn>
                <a:cxn ang="0">
                  <a:pos x="1649" y="1052"/>
                </a:cxn>
                <a:cxn ang="0">
                  <a:pos x="1698" y="1021"/>
                </a:cxn>
                <a:cxn ang="0">
                  <a:pos x="1752" y="983"/>
                </a:cxn>
                <a:cxn ang="0">
                  <a:pos x="1798" y="948"/>
                </a:cxn>
                <a:cxn ang="0">
                  <a:pos x="1869" y="889"/>
                </a:cxn>
                <a:cxn ang="0">
                  <a:pos x="1938" y="816"/>
                </a:cxn>
                <a:cxn ang="0">
                  <a:pos x="1989" y="756"/>
                </a:cxn>
                <a:cxn ang="0">
                  <a:pos x="2044" y="686"/>
                </a:cxn>
                <a:cxn ang="0">
                  <a:pos x="2098" y="605"/>
                </a:cxn>
                <a:cxn ang="0">
                  <a:pos x="2103" y="0"/>
                </a:cxn>
                <a:cxn ang="0">
                  <a:pos x="1570" y="296"/>
                </a:cxn>
                <a:cxn ang="0">
                  <a:pos x="1523" y="357"/>
                </a:cxn>
                <a:cxn ang="0">
                  <a:pos x="1474" y="412"/>
                </a:cxn>
                <a:cxn ang="0">
                  <a:pos x="1432" y="455"/>
                </a:cxn>
                <a:cxn ang="0">
                  <a:pos x="1381" y="494"/>
                </a:cxn>
                <a:cxn ang="0">
                  <a:pos x="1322" y="534"/>
                </a:cxn>
                <a:cxn ang="0">
                  <a:pos x="1265" y="566"/>
                </a:cxn>
                <a:cxn ang="0">
                  <a:pos x="1210" y="586"/>
                </a:cxn>
                <a:cxn ang="0">
                  <a:pos x="1144" y="606"/>
                </a:cxn>
                <a:cxn ang="0">
                  <a:pos x="1066" y="616"/>
                </a:cxn>
                <a:cxn ang="0">
                  <a:pos x="933" y="620"/>
                </a:cxn>
                <a:cxn ang="0">
                  <a:pos x="822" y="600"/>
                </a:cxn>
                <a:cxn ang="0">
                  <a:pos x="708" y="559"/>
                </a:cxn>
                <a:cxn ang="0">
                  <a:pos x="605" y="501"/>
                </a:cxn>
                <a:cxn ang="0">
                  <a:pos x="0" y="781"/>
                </a:cxn>
                <a:cxn ang="0">
                  <a:pos x="55" y="839"/>
                </a:cxn>
                <a:cxn ang="0">
                  <a:pos x="109" y="892"/>
                </a:cxn>
                <a:cxn ang="0">
                  <a:pos x="169" y="944"/>
                </a:cxn>
                <a:cxn ang="0">
                  <a:pos x="228" y="989"/>
                </a:cxn>
                <a:cxn ang="0">
                  <a:pos x="294" y="1033"/>
                </a:cxn>
                <a:cxn ang="0">
                  <a:pos x="359" y="1072"/>
                </a:cxn>
                <a:cxn ang="0">
                  <a:pos x="419" y="1105"/>
                </a:cxn>
                <a:cxn ang="0">
                  <a:pos x="497" y="1140"/>
                </a:cxn>
                <a:cxn ang="0">
                  <a:pos x="573" y="1168"/>
                </a:cxn>
                <a:cxn ang="0">
                  <a:pos x="640" y="1191"/>
                </a:cxn>
                <a:cxn ang="0">
                  <a:pos x="710" y="1208"/>
                </a:cxn>
                <a:cxn ang="0">
                  <a:pos x="791" y="1223"/>
                </a:cxn>
                <a:cxn ang="0">
                  <a:pos x="876" y="1233"/>
                </a:cxn>
                <a:cxn ang="0">
                  <a:pos x="953" y="1237"/>
                </a:cxn>
                <a:cxn ang="0">
                  <a:pos x="1032" y="1235"/>
                </a:cxn>
                <a:cxn ang="0">
                  <a:pos x="1112" y="1231"/>
                </a:cxn>
                <a:cxn ang="0">
                  <a:pos x="1182" y="1222"/>
                </a:cxn>
              </a:cxnLst>
              <a:rect l="0" t="0" r="r" b="b"/>
              <a:pathLst>
                <a:path w="2351" h="1237">
                  <a:moveTo>
                    <a:pt x="1182" y="1222"/>
                  </a:moveTo>
                  <a:lnTo>
                    <a:pt x="1206" y="1218"/>
                  </a:lnTo>
                  <a:lnTo>
                    <a:pt x="1238" y="1212"/>
                  </a:lnTo>
                  <a:lnTo>
                    <a:pt x="1271" y="1206"/>
                  </a:lnTo>
                  <a:lnTo>
                    <a:pt x="1294" y="1200"/>
                  </a:lnTo>
                  <a:lnTo>
                    <a:pt x="1321" y="1194"/>
                  </a:lnTo>
                  <a:lnTo>
                    <a:pt x="1348" y="1185"/>
                  </a:lnTo>
                  <a:lnTo>
                    <a:pt x="1375" y="1179"/>
                  </a:lnTo>
                  <a:lnTo>
                    <a:pt x="1399" y="1171"/>
                  </a:lnTo>
                  <a:lnTo>
                    <a:pt x="1426" y="1160"/>
                  </a:lnTo>
                  <a:lnTo>
                    <a:pt x="1459" y="1148"/>
                  </a:lnTo>
                  <a:lnTo>
                    <a:pt x="1488" y="1136"/>
                  </a:lnTo>
                  <a:lnTo>
                    <a:pt x="1515" y="1123"/>
                  </a:lnTo>
                  <a:lnTo>
                    <a:pt x="1546" y="1110"/>
                  </a:lnTo>
                  <a:lnTo>
                    <a:pt x="1575" y="1095"/>
                  </a:lnTo>
                  <a:lnTo>
                    <a:pt x="1602" y="1082"/>
                  </a:lnTo>
                  <a:lnTo>
                    <a:pt x="1626" y="1066"/>
                  </a:lnTo>
                  <a:lnTo>
                    <a:pt x="1649" y="1052"/>
                  </a:lnTo>
                  <a:lnTo>
                    <a:pt x="1672" y="1036"/>
                  </a:lnTo>
                  <a:lnTo>
                    <a:pt x="1698" y="1021"/>
                  </a:lnTo>
                  <a:lnTo>
                    <a:pt x="1726" y="1002"/>
                  </a:lnTo>
                  <a:lnTo>
                    <a:pt x="1752" y="983"/>
                  </a:lnTo>
                  <a:lnTo>
                    <a:pt x="1776" y="965"/>
                  </a:lnTo>
                  <a:lnTo>
                    <a:pt x="1798" y="948"/>
                  </a:lnTo>
                  <a:lnTo>
                    <a:pt x="1835" y="919"/>
                  </a:lnTo>
                  <a:lnTo>
                    <a:pt x="1869" y="889"/>
                  </a:lnTo>
                  <a:lnTo>
                    <a:pt x="1903" y="855"/>
                  </a:lnTo>
                  <a:lnTo>
                    <a:pt x="1938" y="816"/>
                  </a:lnTo>
                  <a:lnTo>
                    <a:pt x="1962" y="788"/>
                  </a:lnTo>
                  <a:lnTo>
                    <a:pt x="1989" y="756"/>
                  </a:lnTo>
                  <a:lnTo>
                    <a:pt x="2019" y="721"/>
                  </a:lnTo>
                  <a:lnTo>
                    <a:pt x="2044" y="686"/>
                  </a:lnTo>
                  <a:lnTo>
                    <a:pt x="2068" y="648"/>
                  </a:lnTo>
                  <a:lnTo>
                    <a:pt x="2098" y="605"/>
                  </a:lnTo>
                  <a:lnTo>
                    <a:pt x="2351" y="753"/>
                  </a:lnTo>
                  <a:lnTo>
                    <a:pt x="2103" y="0"/>
                  </a:lnTo>
                  <a:lnTo>
                    <a:pt x="1299" y="143"/>
                  </a:lnTo>
                  <a:lnTo>
                    <a:pt x="1570" y="296"/>
                  </a:lnTo>
                  <a:lnTo>
                    <a:pt x="1547" y="329"/>
                  </a:lnTo>
                  <a:lnTo>
                    <a:pt x="1523" y="357"/>
                  </a:lnTo>
                  <a:lnTo>
                    <a:pt x="1498" y="385"/>
                  </a:lnTo>
                  <a:lnTo>
                    <a:pt x="1474" y="412"/>
                  </a:lnTo>
                  <a:lnTo>
                    <a:pt x="1454" y="433"/>
                  </a:lnTo>
                  <a:lnTo>
                    <a:pt x="1432" y="455"/>
                  </a:lnTo>
                  <a:lnTo>
                    <a:pt x="1408" y="474"/>
                  </a:lnTo>
                  <a:lnTo>
                    <a:pt x="1381" y="494"/>
                  </a:lnTo>
                  <a:lnTo>
                    <a:pt x="1349" y="516"/>
                  </a:lnTo>
                  <a:lnTo>
                    <a:pt x="1322" y="534"/>
                  </a:lnTo>
                  <a:lnTo>
                    <a:pt x="1299" y="547"/>
                  </a:lnTo>
                  <a:lnTo>
                    <a:pt x="1265" y="566"/>
                  </a:lnTo>
                  <a:lnTo>
                    <a:pt x="1236" y="578"/>
                  </a:lnTo>
                  <a:lnTo>
                    <a:pt x="1210" y="586"/>
                  </a:lnTo>
                  <a:lnTo>
                    <a:pt x="1183" y="595"/>
                  </a:lnTo>
                  <a:lnTo>
                    <a:pt x="1144" y="606"/>
                  </a:lnTo>
                  <a:lnTo>
                    <a:pt x="1105" y="612"/>
                  </a:lnTo>
                  <a:lnTo>
                    <a:pt x="1066" y="616"/>
                  </a:lnTo>
                  <a:lnTo>
                    <a:pt x="1008" y="618"/>
                  </a:lnTo>
                  <a:lnTo>
                    <a:pt x="933" y="620"/>
                  </a:lnTo>
                  <a:lnTo>
                    <a:pt x="875" y="612"/>
                  </a:lnTo>
                  <a:lnTo>
                    <a:pt x="822" y="600"/>
                  </a:lnTo>
                  <a:lnTo>
                    <a:pt x="761" y="582"/>
                  </a:lnTo>
                  <a:lnTo>
                    <a:pt x="708" y="559"/>
                  </a:lnTo>
                  <a:lnTo>
                    <a:pt x="654" y="532"/>
                  </a:lnTo>
                  <a:lnTo>
                    <a:pt x="605" y="501"/>
                  </a:lnTo>
                  <a:lnTo>
                    <a:pt x="558" y="459"/>
                  </a:lnTo>
                  <a:lnTo>
                    <a:pt x="0" y="781"/>
                  </a:lnTo>
                  <a:lnTo>
                    <a:pt x="23" y="808"/>
                  </a:lnTo>
                  <a:lnTo>
                    <a:pt x="55" y="839"/>
                  </a:lnTo>
                  <a:lnTo>
                    <a:pt x="82" y="866"/>
                  </a:lnTo>
                  <a:lnTo>
                    <a:pt x="109" y="892"/>
                  </a:lnTo>
                  <a:lnTo>
                    <a:pt x="136" y="917"/>
                  </a:lnTo>
                  <a:lnTo>
                    <a:pt x="169" y="944"/>
                  </a:lnTo>
                  <a:lnTo>
                    <a:pt x="198" y="967"/>
                  </a:lnTo>
                  <a:lnTo>
                    <a:pt x="228" y="989"/>
                  </a:lnTo>
                  <a:lnTo>
                    <a:pt x="262" y="1010"/>
                  </a:lnTo>
                  <a:lnTo>
                    <a:pt x="294" y="1033"/>
                  </a:lnTo>
                  <a:lnTo>
                    <a:pt x="328" y="1055"/>
                  </a:lnTo>
                  <a:lnTo>
                    <a:pt x="359" y="1072"/>
                  </a:lnTo>
                  <a:lnTo>
                    <a:pt x="390" y="1090"/>
                  </a:lnTo>
                  <a:lnTo>
                    <a:pt x="419" y="1105"/>
                  </a:lnTo>
                  <a:lnTo>
                    <a:pt x="460" y="1123"/>
                  </a:lnTo>
                  <a:lnTo>
                    <a:pt x="497" y="1140"/>
                  </a:lnTo>
                  <a:lnTo>
                    <a:pt x="540" y="1156"/>
                  </a:lnTo>
                  <a:lnTo>
                    <a:pt x="573" y="1168"/>
                  </a:lnTo>
                  <a:lnTo>
                    <a:pt x="604" y="1180"/>
                  </a:lnTo>
                  <a:lnTo>
                    <a:pt x="640" y="1191"/>
                  </a:lnTo>
                  <a:lnTo>
                    <a:pt x="675" y="1200"/>
                  </a:lnTo>
                  <a:lnTo>
                    <a:pt x="710" y="1208"/>
                  </a:lnTo>
                  <a:lnTo>
                    <a:pt x="751" y="1216"/>
                  </a:lnTo>
                  <a:lnTo>
                    <a:pt x="791" y="1223"/>
                  </a:lnTo>
                  <a:lnTo>
                    <a:pt x="833" y="1229"/>
                  </a:lnTo>
                  <a:lnTo>
                    <a:pt x="876" y="1233"/>
                  </a:lnTo>
                  <a:lnTo>
                    <a:pt x="908" y="1234"/>
                  </a:lnTo>
                  <a:lnTo>
                    <a:pt x="953" y="1237"/>
                  </a:lnTo>
                  <a:lnTo>
                    <a:pt x="997" y="1237"/>
                  </a:lnTo>
                  <a:lnTo>
                    <a:pt x="1032" y="1235"/>
                  </a:lnTo>
                  <a:lnTo>
                    <a:pt x="1070" y="1234"/>
                  </a:lnTo>
                  <a:lnTo>
                    <a:pt x="1112" y="1231"/>
                  </a:lnTo>
                  <a:lnTo>
                    <a:pt x="1150" y="1226"/>
                  </a:lnTo>
                  <a:lnTo>
                    <a:pt x="1182" y="1222"/>
                  </a:lnTo>
                  <a:close/>
                </a:path>
              </a:pathLst>
            </a:custGeom>
            <a:gradFill rotWithShape="0">
              <a:gsLst>
                <a:gs pos="0">
                  <a:srgbClr val="99CC00">
                    <a:gamma/>
                    <a:shade val="76078"/>
                    <a:invGamma/>
                  </a:srgbClr>
                </a:gs>
                <a:gs pos="100000">
                  <a:srgbClr val="99CC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>
              <a:outerShdw dist="45791" dir="8778596" algn="ctr" rotWithShape="0">
                <a:srgbClr val="000000">
                  <a:alpha val="37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8" name="Freeform 40"/>
            <p:cNvSpPr>
              <a:spLocks/>
            </p:cNvSpPr>
            <p:nvPr/>
          </p:nvSpPr>
          <p:spPr bwMode="auto">
            <a:xfrm rot="556283" flipH="1">
              <a:off x="4857750" y="3433763"/>
              <a:ext cx="884238" cy="1368425"/>
            </a:xfrm>
            <a:custGeom>
              <a:avLst/>
              <a:gdLst/>
              <a:ahLst/>
              <a:cxnLst>
                <a:cxn ang="0">
                  <a:pos x="1166" y="4"/>
                </a:cxn>
                <a:cxn ang="0">
                  <a:pos x="1106" y="16"/>
                </a:cxn>
                <a:cxn ang="0">
                  <a:pos x="1053" y="30"/>
                </a:cxn>
                <a:cxn ang="0">
                  <a:pos x="1001" y="45"/>
                </a:cxn>
                <a:cxn ang="0">
                  <a:pos x="948" y="64"/>
                </a:cxn>
                <a:cxn ang="0">
                  <a:pos x="889" y="88"/>
                </a:cxn>
                <a:cxn ang="0">
                  <a:pos x="831" y="113"/>
                </a:cxn>
                <a:cxn ang="0">
                  <a:pos x="774" y="142"/>
                </a:cxn>
                <a:cxn ang="0">
                  <a:pos x="726" y="171"/>
                </a:cxn>
                <a:cxn ang="0">
                  <a:pos x="677" y="202"/>
                </a:cxn>
                <a:cxn ang="0">
                  <a:pos x="623" y="241"/>
                </a:cxn>
                <a:cxn ang="0">
                  <a:pos x="576" y="276"/>
                </a:cxn>
                <a:cxn ang="0">
                  <a:pos x="501" y="344"/>
                </a:cxn>
                <a:cxn ang="0">
                  <a:pos x="436" y="410"/>
                </a:cxn>
                <a:cxn ang="0">
                  <a:pos x="385" y="470"/>
                </a:cxn>
                <a:cxn ang="0">
                  <a:pos x="331" y="540"/>
                </a:cxn>
                <a:cxn ang="0">
                  <a:pos x="283" y="617"/>
                </a:cxn>
                <a:cxn ang="0">
                  <a:pos x="238" y="693"/>
                </a:cxn>
                <a:cxn ang="0">
                  <a:pos x="200" y="777"/>
                </a:cxn>
                <a:cxn ang="0">
                  <a:pos x="168" y="868"/>
                </a:cxn>
                <a:cxn ang="0">
                  <a:pos x="134" y="980"/>
                </a:cxn>
                <a:cxn ang="0">
                  <a:pos x="114" y="1089"/>
                </a:cxn>
                <a:cxn ang="0">
                  <a:pos x="98" y="1230"/>
                </a:cxn>
                <a:cxn ang="0">
                  <a:pos x="98" y="1353"/>
                </a:cxn>
                <a:cxn ang="0">
                  <a:pos x="110" y="1464"/>
                </a:cxn>
                <a:cxn ang="0">
                  <a:pos x="129" y="1579"/>
                </a:cxn>
                <a:cxn ang="0">
                  <a:pos x="165" y="1704"/>
                </a:cxn>
                <a:cxn ang="0">
                  <a:pos x="208" y="1821"/>
                </a:cxn>
                <a:cxn ang="0">
                  <a:pos x="268" y="1932"/>
                </a:cxn>
                <a:cxn ang="0">
                  <a:pos x="817" y="2205"/>
                </a:cxn>
                <a:cxn ang="0">
                  <a:pos x="804" y="1622"/>
                </a:cxn>
                <a:cxn ang="0">
                  <a:pos x="754" y="1530"/>
                </a:cxn>
                <a:cxn ang="0">
                  <a:pos x="725" y="1442"/>
                </a:cxn>
                <a:cxn ang="0">
                  <a:pos x="714" y="1357"/>
                </a:cxn>
                <a:cxn ang="0">
                  <a:pos x="710" y="1273"/>
                </a:cxn>
                <a:cxn ang="0">
                  <a:pos x="718" y="1175"/>
                </a:cxn>
                <a:cxn ang="0">
                  <a:pos x="741" y="1078"/>
                </a:cxn>
                <a:cxn ang="0">
                  <a:pos x="776" y="988"/>
                </a:cxn>
                <a:cxn ang="0">
                  <a:pos x="817" y="916"/>
                </a:cxn>
                <a:cxn ang="0">
                  <a:pos x="855" y="865"/>
                </a:cxn>
                <a:cxn ang="0">
                  <a:pos x="900" y="813"/>
                </a:cxn>
                <a:cxn ang="0">
                  <a:pos x="943" y="769"/>
                </a:cxn>
                <a:cxn ang="0">
                  <a:pos x="993" y="730"/>
                </a:cxn>
                <a:cxn ang="0">
                  <a:pos x="1052" y="691"/>
                </a:cxn>
                <a:cxn ang="0">
                  <a:pos x="1109" y="659"/>
                </a:cxn>
                <a:cxn ang="0">
                  <a:pos x="1192" y="631"/>
                </a:cxn>
              </a:cxnLst>
              <a:rect l="0" t="0" r="r" b="b"/>
              <a:pathLst>
                <a:path w="1192" h="2205">
                  <a:moveTo>
                    <a:pt x="1192" y="0"/>
                  </a:moveTo>
                  <a:lnTo>
                    <a:pt x="1166" y="4"/>
                  </a:lnTo>
                  <a:lnTo>
                    <a:pt x="1141" y="8"/>
                  </a:lnTo>
                  <a:lnTo>
                    <a:pt x="1106" y="16"/>
                  </a:lnTo>
                  <a:lnTo>
                    <a:pt x="1080" y="22"/>
                  </a:lnTo>
                  <a:lnTo>
                    <a:pt x="1053" y="30"/>
                  </a:lnTo>
                  <a:lnTo>
                    <a:pt x="1028" y="38"/>
                  </a:lnTo>
                  <a:lnTo>
                    <a:pt x="1001" y="45"/>
                  </a:lnTo>
                  <a:lnTo>
                    <a:pt x="975" y="53"/>
                  </a:lnTo>
                  <a:lnTo>
                    <a:pt x="948" y="64"/>
                  </a:lnTo>
                  <a:lnTo>
                    <a:pt x="916" y="76"/>
                  </a:lnTo>
                  <a:lnTo>
                    <a:pt x="889" y="88"/>
                  </a:lnTo>
                  <a:lnTo>
                    <a:pt x="861" y="100"/>
                  </a:lnTo>
                  <a:lnTo>
                    <a:pt x="831" y="113"/>
                  </a:lnTo>
                  <a:lnTo>
                    <a:pt x="801" y="128"/>
                  </a:lnTo>
                  <a:lnTo>
                    <a:pt x="774" y="142"/>
                  </a:lnTo>
                  <a:lnTo>
                    <a:pt x="749" y="158"/>
                  </a:lnTo>
                  <a:lnTo>
                    <a:pt x="726" y="171"/>
                  </a:lnTo>
                  <a:lnTo>
                    <a:pt x="703" y="188"/>
                  </a:lnTo>
                  <a:lnTo>
                    <a:pt x="677" y="202"/>
                  </a:lnTo>
                  <a:lnTo>
                    <a:pt x="649" y="221"/>
                  </a:lnTo>
                  <a:lnTo>
                    <a:pt x="623" y="241"/>
                  </a:lnTo>
                  <a:lnTo>
                    <a:pt x="599" y="260"/>
                  </a:lnTo>
                  <a:lnTo>
                    <a:pt x="576" y="276"/>
                  </a:lnTo>
                  <a:lnTo>
                    <a:pt x="539" y="307"/>
                  </a:lnTo>
                  <a:lnTo>
                    <a:pt x="501" y="344"/>
                  </a:lnTo>
                  <a:lnTo>
                    <a:pt x="471" y="371"/>
                  </a:lnTo>
                  <a:lnTo>
                    <a:pt x="436" y="410"/>
                  </a:lnTo>
                  <a:lnTo>
                    <a:pt x="412" y="438"/>
                  </a:lnTo>
                  <a:lnTo>
                    <a:pt x="385" y="470"/>
                  </a:lnTo>
                  <a:lnTo>
                    <a:pt x="355" y="507"/>
                  </a:lnTo>
                  <a:lnTo>
                    <a:pt x="331" y="540"/>
                  </a:lnTo>
                  <a:lnTo>
                    <a:pt x="307" y="579"/>
                  </a:lnTo>
                  <a:lnTo>
                    <a:pt x="283" y="617"/>
                  </a:lnTo>
                  <a:lnTo>
                    <a:pt x="258" y="658"/>
                  </a:lnTo>
                  <a:lnTo>
                    <a:pt x="238" y="693"/>
                  </a:lnTo>
                  <a:lnTo>
                    <a:pt x="219" y="736"/>
                  </a:lnTo>
                  <a:lnTo>
                    <a:pt x="200" y="777"/>
                  </a:lnTo>
                  <a:lnTo>
                    <a:pt x="184" y="821"/>
                  </a:lnTo>
                  <a:lnTo>
                    <a:pt x="168" y="868"/>
                  </a:lnTo>
                  <a:lnTo>
                    <a:pt x="148" y="926"/>
                  </a:lnTo>
                  <a:lnTo>
                    <a:pt x="134" y="980"/>
                  </a:lnTo>
                  <a:lnTo>
                    <a:pt x="121" y="1035"/>
                  </a:lnTo>
                  <a:lnTo>
                    <a:pt x="114" y="1089"/>
                  </a:lnTo>
                  <a:lnTo>
                    <a:pt x="105" y="1152"/>
                  </a:lnTo>
                  <a:lnTo>
                    <a:pt x="98" y="1230"/>
                  </a:lnTo>
                  <a:lnTo>
                    <a:pt x="97" y="1292"/>
                  </a:lnTo>
                  <a:lnTo>
                    <a:pt x="98" y="1353"/>
                  </a:lnTo>
                  <a:lnTo>
                    <a:pt x="103" y="1411"/>
                  </a:lnTo>
                  <a:lnTo>
                    <a:pt x="110" y="1464"/>
                  </a:lnTo>
                  <a:lnTo>
                    <a:pt x="117" y="1521"/>
                  </a:lnTo>
                  <a:lnTo>
                    <a:pt x="129" y="1579"/>
                  </a:lnTo>
                  <a:lnTo>
                    <a:pt x="145" y="1641"/>
                  </a:lnTo>
                  <a:lnTo>
                    <a:pt x="165" y="1704"/>
                  </a:lnTo>
                  <a:lnTo>
                    <a:pt x="186" y="1763"/>
                  </a:lnTo>
                  <a:lnTo>
                    <a:pt x="208" y="1821"/>
                  </a:lnTo>
                  <a:lnTo>
                    <a:pt x="235" y="1878"/>
                  </a:lnTo>
                  <a:lnTo>
                    <a:pt x="268" y="1932"/>
                  </a:lnTo>
                  <a:lnTo>
                    <a:pt x="0" y="2084"/>
                  </a:lnTo>
                  <a:lnTo>
                    <a:pt x="817" y="2205"/>
                  </a:lnTo>
                  <a:lnTo>
                    <a:pt x="1118" y="1454"/>
                  </a:lnTo>
                  <a:lnTo>
                    <a:pt x="804" y="1622"/>
                  </a:lnTo>
                  <a:lnTo>
                    <a:pt x="773" y="1574"/>
                  </a:lnTo>
                  <a:lnTo>
                    <a:pt x="754" y="1530"/>
                  </a:lnTo>
                  <a:lnTo>
                    <a:pt x="737" y="1486"/>
                  </a:lnTo>
                  <a:lnTo>
                    <a:pt x="725" y="1442"/>
                  </a:lnTo>
                  <a:lnTo>
                    <a:pt x="716" y="1398"/>
                  </a:lnTo>
                  <a:lnTo>
                    <a:pt x="714" y="1357"/>
                  </a:lnTo>
                  <a:lnTo>
                    <a:pt x="710" y="1315"/>
                  </a:lnTo>
                  <a:lnTo>
                    <a:pt x="710" y="1273"/>
                  </a:lnTo>
                  <a:lnTo>
                    <a:pt x="712" y="1223"/>
                  </a:lnTo>
                  <a:lnTo>
                    <a:pt x="718" y="1175"/>
                  </a:lnTo>
                  <a:lnTo>
                    <a:pt x="729" y="1121"/>
                  </a:lnTo>
                  <a:lnTo>
                    <a:pt x="741" y="1078"/>
                  </a:lnTo>
                  <a:lnTo>
                    <a:pt x="760" y="1029"/>
                  </a:lnTo>
                  <a:lnTo>
                    <a:pt x="776" y="988"/>
                  </a:lnTo>
                  <a:lnTo>
                    <a:pt x="799" y="947"/>
                  </a:lnTo>
                  <a:lnTo>
                    <a:pt x="817" y="916"/>
                  </a:lnTo>
                  <a:lnTo>
                    <a:pt x="836" y="891"/>
                  </a:lnTo>
                  <a:lnTo>
                    <a:pt x="855" y="865"/>
                  </a:lnTo>
                  <a:lnTo>
                    <a:pt x="877" y="839"/>
                  </a:lnTo>
                  <a:lnTo>
                    <a:pt x="900" y="813"/>
                  </a:lnTo>
                  <a:lnTo>
                    <a:pt x="920" y="794"/>
                  </a:lnTo>
                  <a:lnTo>
                    <a:pt x="943" y="769"/>
                  </a:lnTo>
                  <a:lnTo>
                    <a:pt x="966" y="751"/>
                  </a:lnTo>
                  <a:lnTo>
                    <a:pt x="993" y="730"/>
                  </a:lnTo>
                  <a:lnTo>
                    <a:pt x="1025" y="709"/>
                  </a:lnTo>
                  <a:lnTo>
                    <a:pt x="1052" y="691"/>
                  </a:lnTo>
                  <a:lnTo>
                    <a:pt x="1075" y="678"/>
                  </a:lnTo>
                  <a:lnTo>
                    <a:pt x="1109" y="659"/>
                  </a:lnTo>
                  <a:lnTo>
                    <a:pt x="1141" y="645"/>
                  </a:lnTo>
                  <a:lnTo>
                    <a:pt x="1192" y="631"/>
                  </a:lnTo>
                  <a:lnTo>
                    <a:pt x="1192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C00"/>
                </a:gs>
                <a:gs pos="100000">
                  <a:srgbClr val="FFCC00">
                    <a:gamma/>
                    <a:shade val="66275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>
              <a:outerShdw dist="45791" dir="8778596" algn="ctr" rotWithShape="0">
                <a:srgbClr val="000000">
                  <a:alpha val="37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9" name="AutoShape 42"/>
            <p:cNvSpPr>
              <a:spLocks noChangeArrowheads="1"/>
            </p:cNvSpPr>
            <p:nvPr/>
          </p:nvSpPr>
          <p:spPr bwMode="auto">
            <a:xfrm>
              <a:off x="3857625" y="3597275"/>
              <a:ext cx="1330325" cy="97790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50000">
                  <a:srgbClr val="FFFFFF"/>
                </a:gs>
                <a:gs pos="100000">
                  <a:srgbClr val="DDDDD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>
              <a:outerShdw dist="45791" dir="742140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0" name="Oval 43"/>
            <p:cNvSpPr>
              <a:spLocks noChangeArrowheads="1"/>
            </p:cNvSpPr>
            <p:nvPr/>
          </p:nvSpPr>
          <p:spPr bwMode="auto">
            <a:xfrm>
              <a:off x="4000500" y="3698875"/>
              <a:ext cx="1062038" cy="777875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870000"/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1" name="Text Box 44"/>
            <p:cNvSpPr txBox="1">
              <a:spLocks noChangeArrowheads="1"/>
            </p:cNvSpPr>
            <p:nvPr/>
          </p:nvSpPr>
          <p:spPr bwMode="auto">
            <a:xfrm>
              <a:off x="4045062" y="3929043"/>
              <a:ext cx="994891" cy="31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latinLnBrk="1"/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社團活動</a:t>
              </a:r>
              <a:endParaRPr lang="en-US" altLang="ko-KR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2" name="Text Box 83"/>
            <p:cNvSpPr txBox="1">
              <a:spLocks noChangeArrowheads="1"/>
            </p:cNvSpPr>
            <p:nvPr/>
          </p:nvSpPr>
          <p:spPr bwMode="auto">
            <a:xfrm>
              <a:off x="6008688" y="2125663"/>
              <a:ext cx="10985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社團幹研</a:t>
              </a:r>
            </a:p>
          </p:txBody>
        </p:sp>
        <p:sp>
          <p:nvSpPr>
            <p:cNvPr id="133" name="Oval 82"/>
            <p:cNvSpPr>
              <a:spLocks noChangeArrowheads="1"/>
            </p:cNvSpPr>
            <p:nvPr/>
          </p:nvSpPr>
          <p:spPr bwMode="auto">
            <a:xfrm>
              <a:off x="5940425" y="2349500"/>
              <a:ext cx="125413" cy="1254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76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6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113385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社團年度循環</a:t>
            </a:r>
            <a:endParaRPr lang="en-US" altLang="ko-KR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 smtClean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活動紀錄</a:t>
            </a:r>
            <a:endParaRPr lang="en-US" altLang="zh-TW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</a:t>
            </a: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申請補助</a:t>
            </a:r>
            <a:endParaRPr lang="en-US" altLang="zh-TW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經費</a:t>
            </a: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核銷</a:t>
            </a:r>
            <a:endParaRPr lang="en-US" altLang="zh-TW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重大活動</a:t>
            </a:r>
            <a:endParaRPr lang="en-US" altLang="zh-TW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其他</a:t>
            </a: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事項</a:t>
            </a:r>
            <a:endParaRPr lang="ko-KR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cs typeface="Aharoni" panose="02010803020104030203" pitchFamily="2" charset="-79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33856" y="0"/>
            <a:ext cx="9875520" cy="60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r>
              <a:rPr lang="zh-TW" altLang="en-US" sz="3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社團</a:t>
            </a:r>
            <a:r>
              <a:rPr lang="zh-TW" altLang="en-US" sz="3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活動紀錄</a:t>
            </a:r>
            <a:endParaRPr lang="ko-KR" altLang="en-US" sz="3600" b="1" kern="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009376" y="0"/>
            <a:ext cx="1182624" cy="603504"/>
          </a:xfrm>
          <a:prstGeom prst="rect">
            <a:avLst/>
          </a:prstGeom>
          <a:solidFill>
            <a:srgbClr val="BAB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0"/>
            <a:ext cx="1133856" cy="6035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16016579"/>
              </p:ext>
            </p:extLst>
          </p:nvPr>
        </p:nvGraphicFramePr>
        <p:xfrm>
          <a:off x="6697810" y="1192214"/>
          <a:ext cx="5392590" cy="5555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3" name="資料庫圖表 92"/>
          <p:cNvGraphicFramePr/>
          <p:nvPr>
            <p:extLst>
              <p:ext uri="{D42A27DB-BD31-4B8C-83A1-F6EECF244321}">
                <p14:modId xmlns:p14="http://schemas.microsoft.com/office/powerpoint/2010/main" val="3745237573"/>
              </p:ext>
            </p:extLst>
          </p:nvPr>
        </p:nvGraphicFramePr>
        <p:xfrm>
          <a:off x="1362456" y="1170771"/>
          <a:ext cx="5343144" cy="5611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998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6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113385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社團年度循環</a:t>
            </a:r>
            <a:endParaRPr lang="en-US" altLang="ko-KR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 smtClean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活動紀錄</a:t>
            </a:r>
            <a:endParaRPr lang="en-US" altLang="zh-TW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</a:t>
            </a: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申請補助</a:t>
            </a:r>
            <a:endParaRPr lang="en-US" altLang="zh-TW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經費</a:t>
            </a: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核銷</a:t>
            </a:r>
            <a:endParaRPr lang="en-US" altLang="zh-TW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重大活動</a:t>
            </a:r>
            <a:endParaRPr lang="en-US" altLang="zh-TW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其他</a:t>
            </a: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事項</a:t>
            </a:r>
            <a:endParaRPr lang="ko-KR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cs typeface="Aharoni" panose="02010803020104030203" pitchFamily="2" charset="-79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33856" y="0"/>
            <a:ext cx="9875520" cy="60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r>
              <a:rPr lang="zh-TW" altLang="en-US" sz="3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社團</a:t>
            </a:r>
            <a:r>
              <a:rPr lang="zh-TW" altLang="en-US" sz="3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活動紀錄</a:t>
            </a:r>
            <a:endParaRPr lang="ko-KR" altLang="en-US" sz="3600" b="1" kern="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009376" y="0"/>
            <a:ext cx="1182624" cy="603504"/>
          </a:xfrm>
          <a:prstGeom prst="rect">
            <a:avLst/>
          </a:prstGeom>
          <a:solidFill>
            <a:srgbClr val="BAB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0"/>
            <a:ext cx="1133856" cy="6035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 l="14893" t="15135" r="14934" b="12096"/>
          <a:stretch>
            <a:fillRect/>
          </a:stretch>
        </p:blipFill>
        <p:spPr>
          <a:xfrm>
            <a:off x="1792816" y="997479"/>
            <a:ext cx="8861425" cy="5673725"/>
          </a:xfrm>
          <a:prstGeom prst="rect">
            <a:avLst/>
          </a:prstGeom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011891" y="5601229"/>
            <a:ext cx="8353425" cy="576262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092706" y="5704694"/>
            <a:ext cx="156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課外組核</a:t>
            </a:r>
            <a:r>
              <a:rPr lang="zh-TW" alt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章處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 t="2426" r="4321" b="2880"/>
          <a:stretch/>
        </p:blipFill>
        <p:spPr bwMode="auto">
          <a:xfrm rot="16200000">
            <a:off x="6860887" y="1367829"/>
            <a:ext cx="3127765" cy="4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1009376" y="1826219"/>
            <a:ext cx="461665" cy="4247317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lvl="0" algn="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請依日期用迴紋針固定，並勿遮住核章處</a:t>
            </a:r>
          </a:p>
        </p:txBody>
      </p:sp>
    </p:spTree>
    <p:extLst>
      <p:ext uri="{BB962C8B-B14F-4D97-AF65-F5344CB8AC3E}">
        <p14:creationId xmlns:p14="http://schemas.microsoft.com/office/powerpoint/2010/main" val="2386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6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113385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社團年度循環</a:t>
            </a:r>
            <a:endParaRPr lang="en-US" altLang="ko-KR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活動紀錄</a:t>
            </a:r>
            <a:endParaRPr lang="en-US" altLang="zh-TW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</a:t>
            </a:r>
            <a:r>
              <a:rPr lang="zh-TW" altLang="en-US" sz="1200" b="1" dirty="0" smtClean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申請補助</a:t>
            </a:r>
            <a:endParaRPr lang="en-US" altLang="zh-TW" sz="1200" b="1" dirty="0" smtClean="0">
              <a:solidFill>
                <a:prstClr val="white">
                  <a:lumMod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經費</a:t>
            </a: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核銷</a:t>
            </a:r>
            <a:endParaRPr lang="en-US" altLang="zh-TW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重大活動</a:t>
            </a:r>
            <a:endParaRPr lang="en-US" altLang="zh-TW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其他</a:t>
            </a: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事項</a:t>
            </a:r>
            <a:endParaRPr lang="ko-KR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cs typeface="Aharoni" panose="02010803020104030203" pitchFamily="2" charset="-79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33856" y="0"/>
            <a:ext cx="9875520" cy="60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r>
              <a:rPr lang="zh-TW" altLang="en-US" sz="3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活動申請補助</a:t>
            </a:r>
            <a:endParaRPr lang="ko-KR" altLang="en-US" sz="3600" b="1" kern="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009376" y="0"/>
            <a:ext cx="1182624" cy="603504"/>
          </a:xfrm>
          <a:prstGeom prst="rect">
            <a:avLst/>
          </a:prstGeom>
          <a:solidFill>
            <a:srgbClr val="BAB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0"/>
            <a:ext cx="1133856" cy="6035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90132" y="1100667"/>
            <a:ext cx="564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活動經費主要補助規定</a:t>
            </a:r>
            <a:endParaRPr lang="zh-TW" altLang="en-US" sz="4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684866" y="2091267"/>
            <a:ext cx="999066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社團經費補助暨報銷要點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前一年社團評鑑</a:t>
            </a:r>
            <a:r>
              <a:rPr lang="zh-TW" altLang="en-US" sz="32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等第</a:t>
            </a:r>
            <a:endParaRPr lang="en-US" altLang="zh-TW" sz="3200" b="1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特優</a:t>
            </a:r>
            <a:r>
              <a:rPr lang="zh-TW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一萬五千</a:t>
            </a:r>
            <a:r>
              <a:rPr lang="zh-TW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元、優等一萬一仟元、甲等七仟元</a:t>
            </a:r>
            <a:endParaRPr lang="zh-TW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32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度社團須參加的學校重大活動</a:t>
            </a:r>
          </a:p>
          <a:p>
            <a:r>
              <a:rPr lang="zh-TW" alt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社團</a:t>
            </a:r>
            <a:r>
              <a:rPr lang="zh-TW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幹部研習（至少</a:t>
            </a:r>
            <a:r>
              <a:rPr lang="en-US" altLang="zh-TW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2/3</a:t>
            </a:r>
            <a:r>
              <a:rPr lang="zh-TW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課程出席） </a:t>
            </a:r>
          </a:p>
          <a:p>
            <a:r>
              <a:rPr lang="zh-TW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社團</a:t>
            </a:r>
            <a:r>
              <a:rPr lang="zh-TW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博覽會</a:t>
            </a:r>
          </a:p>
          <a:p>
            <a:r>
              <a:rPr lang="zh-TW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校慶</a:t>
            </a:r>
            <a:r>
              <a:rPr lang="zh-TW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活動（園遊會） </a:t>
            </a:r>
          </a:p>
          <a:p>
            <a:r>
              <a:rPr lang="zh-TW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社團</a:t>
            </a:r>
            <a:r>
              <a:rPr lang="zh-TW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大會</a:t>
            </a:r>
          </a:p>
          <a:p>
            <a:r>
              <a:rPr lang="zh-TW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蘋果</a:t>
            </a:r>
            <a:r>
              <a:rPr lang="zh-TW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節活動 </a:t>
            </a:r>
            <a:endParaRPr lang="zh-TW" altLang="en-US" sz="28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16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6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113385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社團年度循環</a:t>
            </a:r>
            <a:endParaRPr lang="en-US" altLang="ko-KR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活動紀錄</a:t>
            </a:r>
            <a:endParaRPr lang="en-US" altLang="zh-TW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</a:t>
            </a:r>
            <a:r>
              <a:rPr lang="zh-TW" altLang="en-US" sz="1200" b="1" dirty="0" smtClean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申請補助</a:t>
            </a:r>
            <a:endParaRPr lang="en-US" altLang="zh-TW" sz="1200" b="1" dirty="0" smtClean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經費</a:t>
            </a: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核銷</a:t>
            </a:r>
            <a:endParaRPr lang="en-US" altLang="zh-TW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重大活動</a:t>
            </a:r>
            <a:endParaRPr lang="en-US" altLang="zh-TW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其他</a:t>
            </a: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事項</a:t>
            </a:r>
            <a:endParaRPr lang="ko-KR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cs typeface="Aharoni" panose="02010803020104030203" pitchFamily="2" charset="-79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33856" y="0"/>
            <a:ext cx="9875520" cy="60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r>
              <a:rPr lang="zh-TW" altLang="en-US" sz="3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活動申請補助</a:t>
            </a:r>
            <a:endParaRPr lang="ko-KR" altLang="en-US" sz="3600" b="1" kern="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009376" y="0"/>
            <a:ext cx="1182624" cy="603504"/>
          </a:xfrm>
          <a:prstGeom prst="rect">
            <a:avLst/>
          </a:prstGeom>
          <a:solidFill>
            <a:srgbClr val="BAB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0"/>
            <a:ext cx="1133856" cy="6035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342074416"/>
              </p:ext>
            </p:extLst>
          </p:nvPr>
        </p:nvGraphicFramePr>
        <p:xfrm>
          <a:off x="1905000" y="1305052"/>
          <a:ext cx="9211733" cy="4247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490132" y="1100667"/>
            <a:ext cx="564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活動經費申請流程</a:t>
            </a:r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938866" y="4546601"/>
            <a:ext cx="2980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於活動兩週前申請</a:t>
            </a:r>
            <a:endParaRPr lang="zh-TW" altLang="en-US" sz="2000" b="1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8695266" y="4546601"/>
            <a:ext cx="2980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活動後兩週內盡速核銷</a:t>
            </a:r>
            <a:endParaRPr lang="zh-TW" altLang="en-US" sz="2000" b="1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83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6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113385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社團年度循環</a:t>
            </a:r>
            <a:endParaRPr lang="en-US" altLang="ko-KR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活動紀錄</a:t>
            </a:r>
            <a:endParaRPr lang="en-US" altLang="zh-TW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</a:t>
            </a:r>
            <a:r>
              <a:rPr lang="zh-TW" altLang="en-US" sz="1200" b="1" dirty="0" smtClean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申請補助</a:t>
            </a:r>
            <a:endParaRPr lang="en-US" altLang="zh-TW" sz="1200" b="1" dirty="0" smtClean="0">
              <a:solidFill>
                <a:prstClr val="white">
                  <a:lumMod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經費</a:t>
            </a: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核銷</a:t>
            </a:r>
            <a:endParaRPr lang="en-US" altLang="zh-TW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重大活動</a:t>
            </a:r>
            <a:endParaRPr lang="en-US" altLang="zh-TW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其他</a:t>
            </a: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事項</a:t>
            </a:r>
            <a:endParaRPr lang="ko-KR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cs typeface="Aharoni" panose="02010803020104030203" pitchFamily="2" charset="-79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33856" y="0"/>
            <a:ext cx="9875520" cy="60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r>
              <a:rPr lang="zh-TW" altLang="en-US" sz="3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活動申請補助</a:t>
            </a:r>
            <a:endParaRPr lang="ko-KR" altLang="en-US" sz="3600" b="1" kern="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009376" y="0"/>
            <a:ext cx="1182624" cy="603504"/>
          </a:xfrm>
          <a:prstGeom prst="rect">
            <a:avLst/>
          </a:prstGeom>
          <a:solidFill>
            <a:srgbClr val="BAB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0"/>
            <a:ext cx="1133856" cy="6035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90132" y="1100667"/>
            <a:ext cx="564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補助申請</a:t>
            </a:r>
            <a:endParaRPr lang="zh-TW" altLang="en-US" sz="4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684866" y="2091267"/>
            <a:ext cx="9990668" cy="405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kumimoji="1" lang="zh-TW" altLang="en-US" sz="2800" b="1" kern="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活動舉辦</a:t>
            </a:r>
            <a:r>
              <a:rPr kumimoji="1" lang="zh-TW" altLang="en-US" sz="28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kumimoji="1" lang="zh-TW" altLang="en-US" sz="2800" b="1" kern="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，請檢附下列文件，送課外組審核後送出，經會計室、（校外尚須經過校安中心）、校長核可後執行</a:t>
            </a:r>
            <a:endParaRPr kumimoji="1" lang="en-US" altLang="zh-TW" sz="2800" b="1" kern="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kumimoji="1" lang="zh-TW" altLang="en-US" sz="2800" b="1" kern="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kumimoji="1" lang="zh-TW" altLang="en-US" sz="2800" b="1" kern="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申請表*  </a:t>
            </a:r>
            <a:r>
              <a:rPr kumimoji="1" lang="en-US" altLang="zh-TW" sz="28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8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格式有調整請至課外活動組下載</a:t>
            </a:r>
            <a:r>
              <a:rPr kumimoji="1" lang="en-US" altLang="zh-TW" sz="28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TW" altLang="en-US" sz="2800" b="1" kern="0" dirty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kumimoji="1" lang="zh-TW" altLang="en-US" sz="2800" b="1" kern="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活動企劃</a:t>
            </a:r>
            <a:r>
              <a:rPr kumimoji="1" lang="zh-TW" altLang="en-US" sz="2800" b="1" kern="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  <a:r>
              <a:rPr kumimoji="1" lang="zh-TW" altLang="en-US" sz="2800" b="1" kern="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kumimoji="1" lang="en-US" altLang="zh-TW" sz="2800" b="1" kern="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kumimoji="1" lang="zh-TW" altLang="en-US" sz="2800" b="1" kern="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社團存摺影本</a:t>
            </a:r>
            <a:r>
              <a:rPr kumimoji="1" lang="zh-TW" altLang="en-US" sz="2800" b="1" kern="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</a:p>
          <a:p>
            <a:pPr marL="914400" lvl="1" indent="-45720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kumimoji="1" lang="zh-TW" altLang="en-US" sz="28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場地申請書</a:t>
            </a:r>
            <a:r>
              <a:rPr kumimoji="1" lang="en-US" altLang="zh-TW" sz="28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8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如中正堂、公誠樓會議室等</a:t>
            </a:r>
            <a:r>
              <a:rPr kumimoji="1" lang="en-US" altLang="zh-TW" sz="28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914400" lvl="1" indent="-45720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kumimoji="1" lang="zh-TW" altLang="en-US" sz="28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校外活動申請表</a:t>
            </a:r>
            <a:r>
              <a:rPr kumimoji="1" lang="en-US" altLang="zh-TW" sz="28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8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校外活動必填</a:t>
            </a:r>
            <a:r>
              <a:rPr kumimoji="1" lang="en-US" altLang="zh-TW" sz="28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914400" lvl="1" indent="-45720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kumimoji="1" lang="zh-TW" altLang="en-US" sz="28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活動切結書</a:t>
            </a:r>
            <a:r>
              <a:rPr kumimoji="1" lang="en-US" altLang="zh-TW" sz="28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8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大型活動及校外活動必填</a:t>
            </a:r>
            <a:r>
              <a:rPr kumimoji="1" lang="en-US" altLang="zh-TW" sz="2800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TW" altLang="en-US" sz="2800" b="1" kern="0" dirty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01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6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113385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社團年度循環</a:t>
            </a:r>
            <a:endParaRPr lang="en-US" altLang="ko-KR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活動紀錄</a:t>
            </a:r>
            <a:endParaRPr lang="en-US" altLang="zh-TW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活動申請補助</a:t>
            </a:r>
            <a:endParaRPr lang="en-US" altLang="zh-TW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經費</a:t>
            </a:r>
            <a:r>
              <a:rPr lang="zh-TW" altLang="en-US" sz="1200" b="1" dirty="0" smtClean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核銷</a:t>
            </a:r>
            <a:endParaRPr lang="en-US" altLang="zh-TW" sz="1200" b="1" dirty="0" smtClean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重大活動</a:t>
            </a:r>
            <a:endParaRPr lang="en-US" altLang="zh-TW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其他</a:t>
            </a: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事項</a:t>
            </a:r>
            <a:endParaRPr lang="ko-KR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cs typeface="Aharoni" panose="02010803020104030203" pitchFamily="2" charset="-79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33856" y="0"/>
            <a:ext cx="9875520" cy="60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r>
              <a:rPr lang="zh-TW" altLang="en-US" sz="3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活動申請補助</a:t>
            </a:r>
            <a:endParaRPr lang="ko-KR" altLang="en-US" sz="3600" b="1" kern="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009376" y="0"/>
            <a:ext cx="1182624" cy="603504"/>
          </a:xfrm>
          <a:prstGeom prst="rect">
            <a:avLst/>
          </a:prstGeom>
          <a:solidFill>
            <a:srgbClr val="BAB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0"/>
            <a:ext cx="1133856" cy="6035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90132" y="1100667"/>
            <a:ext cx="564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經費核銷</a:t>
            </a:r>
            <a:endParaRPr lang="zh-TW" altLang="en-US" sz="4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대각선 방향의 모서리가 둥근 사각형 18"/>
          <p:cNvSpPr/>
          <p:nvPr/>
        </p:nvSpPr>
        <p:spPr>
          <a:xfrm>
            <a:off x="6864198" y="1427360"/>
            <a:ext cx="2377440" cy="2527062"/>
          </a:xfrm>
          <a:prstGeom prst="round2DiagRect">
            <a:avLst>
              <a:gd name="adj1" fmla="val 23986"/>
              <a:gd name="adj2" fmla="val 0"/>
            </a:avLst>
          </a:prstGeom>
          <a:solidFill>
            <a:schemeClr val="bg1"/>
          </a:solidFill>
          <a:ln>
            <a:solidFill>
              <a:srgbClr val="BAB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>
              <a:lnSpc>
                <a:spcPct val="150000"/>
              </a:lnSpc>
            </a:pPr>
            <a:r>
              <a:rPr lang="zh-TW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鐘點費</a:t>
            </a:r>
            <a:endParaRPr lang="ko-KR" alt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3" name="한쪽 모서리가 둥근 사각형 22"/>
          <p:cNvSpPr/>
          <p:nvPr/>
        </p:nvSpPr>
        <p:spPr>
          <a:xfrm flipV="1">
            <a:off x="6864198" y="2271943"/>
            <a:ext cx="2377440" cy="1682479"/>
          </a:xfrm>
          <a:prstGeom prst="round1Rect">
            <a:avLst>
              <a:gd name="adj" fmla="val 33695"/>
            </a:avLst>
          </a:prstGeom>
          <a:solidFill>
            <a:schemeClr val="accent2">
              <a:lumMod val="75000"/>
              <a:alpha val="87000"/>
            </a:schemeClr>
          </a:solidFill>
          <a:ln>
            <a:solidFill>
              <a:srgbClr val="BAB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직사각형 23"/>
          <p:cNvSpPr/>
          <p:nvPr/>
        </p:nvSpPr>
        <p:spPr>
          <a:xfrm>
            <a:off x="6939687" y="2755391"/>
            <a:ext cx="22264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講師領據</a:t>
            </a:r>
            <a:endParaRPr lang="en-US" altLang="zh-TW" sz="1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講師存摺影本</a:t>
            </a:r>
            <a:endParaRPr lang="ko-KR" altLang="en-US" sz="1400" b="1" dirty="0">
              <a:solidFill>
                <a:prstClr val="white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6" name="대각선 방향의 모서리가 둥근 사각형 26"/>
          <p:cNvSpPr/>
          <p:nvPr/>
        </p:nvSpPr>
        <p:spPr>
          <a:xfrm flipH="1">
            <a:off x="4354170" y="1427360"/>
            <a:ext cx="2377440" cy="2527062"/>
          </a:xfrm>
          <a:prstGeom prst="round2DiagRect">
            <a:avLst>
              <a:gd name="adj1" fmla="val 23986"/>
              <a:gd name="adj2" fmla="val 0"/>
            </a:avLst>
          </a:prstGeom>
          <a:solidFill>
            <a:schemeClr val="bg1"/>
          </a:solidFill>
          <a:ln>
            <a:solidFill>
              <a:srgbClr val="BAB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TW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活動成果報告暨</a:t>
            </a:r>
            <a:endParaRPr lang="en-US" altLang="zh-TW" b="1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經費收支結算表</a:t>
            </a:r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7" name="한쪽 모서리가 둥근 사각형 27"/>
          <p:cNvSpPr/>
          <p:nvPr/>
        </p:nvSpPr>
        <p:spPr>
          <a:xfrm flipH="1" flipV="1">
            <a:off x="4354170" y="2271943"/>
            <a:ext cx="2377440" cy="1682479"/>
          </a:xfrm>
          <a:prstGeom prst="round1Rect">
            <a:avLst>
              <a:gd name="adj" fmla="val 33695"/>
            </a:avLst>
          </a:prstGeom>
          <a:solidFill>
            <a:schemeClr val="accent2">
              <a:lumMod val="75000"/>
              <a:alpha val="87000"/>
            </a:schemeClr>
          </a:solidFill>
          <a:ln>
            <a:solidFill>
              <a:srgbClr val="BAB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직사각형 28"/>
          <p:cNvSpPr/>
          <p:nvPr/>
        </p:nvSpPr>
        <p:spPr>
          <a:xfrm flipH="1">
            <a:off x="4429658" y="2584816"/>
            <a:ext cx="2226462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lnSpc>
                <a:spcPct val="90000"/>
              </a:lnSpc>
              <a:spcBef>
                <a:spcPts val="600"/>
              </a:spcBef>
              <a:defRPr/>
            </a:pPr>
            <a:r>
              <a: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經費收支</a:t>
            </a:r>
            <a:r>
              <a:rPr lang="zh-TW" altLang="en-US" sz="1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結算</a:t>
            </a:r>
            <a:endParaRPr lang="en-US" altLang="zh-TW" sz="1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r">
              <a:lnSpc>
                <a:spcPct val="90000"/>
              </a:lnSpc>
              <a:spcBef>
                <a:spcPts val="600"/>
              </a:spcBef>
              <a:defRPr/>
            </a:pPr>
            <a:r>
              <a: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會議</a:t>
            </a:r>
            <a:r>
              <a:rPr lang="zh-TW" altLang="en-US" sz="1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endParaRPr lang="en-US" altLang="zh-TW" sz="1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r">
              <a:lnSpc>
                <a:spcPct val="90000"/>
              </a:lnSpc>
              <a:spcBef>
                <a:spcPts val="600"/>
              </a:spcBef>
              <a:defRPr/>
            </a:pPr>
            <a:r>
              <a: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活動簡介與</a:t>
            </a:r>
            <a:r>
              <a:rPr lang="zh-TW" altLang="en-US" sz="1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endParaRPr lang="en-US" altLang="zh-TW" sz="1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r">
              <a:lnSpc>
                <a:spcPct val="90000"/>
              </a:lnSpc>
              <a:spcBef>
                <a:spcPts val="600"/>
              </a:spcBef>
              <a:defRPr/>
            </a:pPr>
            <a:r>
              <a: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心得</a:t>
            </a:r>
            <a:r>
              <a:rPr lang="zh-TW" altLang="en-US" sz="1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回饋</a:t>
            </a:r>
            <a:endParaRPr lang="en-US" altLang="zh-TW" sz="1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r">
              <a:lnSpc>
                <a:spcPct val="90000"/>
              </a:lnSpc>
              <a:spcBef>
                <a:spcPts val="600"/>
              </a:spcBef>
              <a:defRPr/>
            </a:pPr>
            <a:r>
              <a:rPr lang="zh-TW" altLang="en-US" sz="1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活動照片</a:t>
            </a:r>
            <a:endParaRPr lang="en-US" altLang="zh-TW" sz="1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대각선 방향의 모서리가 둥근 사각형 29"/>
          <p:cNvSpPr/>
          <p:nvPr/>
        </p:nvSpPr>
        <p:spPr>
          <a:xfrm rot="10800000" flipV="1">
            <a:off x="6864198" y="4039496"/>
            <a:ext cx="2377440" cy="2527062"/>
          </a:xfrm>
          <a:prstGeom prst="round2DiagRect">
            <a:avLst>
              <a:gd name="adj1" fmla="val 23986"/>
              <a:gd name="adj2" fmla="val 0"/>
            </a:avLst>
          </a:prstGeom>
          <a:solidFill>
            <a:schemeClr val="bg1"/>
          </a:solidFill>
          <a:ln>
            <a:solidFill>
              <a:srgbClr val="BAB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>
              <a:lnSpc>
                <a:spcPct val="150000"/>
              </a:lnSpc>
            </a:pPr>
            <a:r>
              <a:rPr lang="zh-TW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般</a:t>
            </a:r>
            <a:r>
              <a:rPr lang="zh-TW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項目</a:t>
            </a:r>
            <a:endParaRPr lang="ko-KR" alt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0" name="한쪽 모서리가 둥근 사각형 30"/>
          <p:cNvSpPr/>
          <p:nvPr/>
        </p:nvSpPr>
        <p:spPr>
          <a:xfrm>
            <a:off x="6864198" y="4039496"/>
            <a:ext cx="2377440" cy="1682479"/>
          </a:xfrm>
          <a:prstGeom prst="round1Rect">
            <a:avLst>
              <a:gd name="adj" fmla="val 33695"/>
            </a:avLst>
          </a:prstGeom>
          <a:solidFill>
            <a:schemeClr val="accent2">
              <a:lumMod val="75000"/>
              <a:alpha val="87000"/>
            </a:schemeClr>
          </a:solidFill>
          <a:ln>
            <a:solidFill>
              <a:srgbClr val="BAB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31"/>
          <p:cNvSpPr/>
          <p:nvPr/>
        </p:nvSpPr>
        <p:spPr>
          <a:xfrm>
            <a:off x="6939686" y="4475480"/>
            <a:ext cx="222646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免用統一發票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統一發票</a:t>
            </a:r>
            <a:endParaRPr lang="en-US" altLang="zh-TW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收銀機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發票</a:t>
            </a:r>
            <a:endParaRPr lang="en-US" altLang="zh-TW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聯式發票</a:t>
            </a:r>
            <a:endParaRPr lang="en-US" altLang="zh-TW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聯式發票</a:t>
            </a:r>
          </a:p>
        </p:txBody>
      </p:sp>
      <p:sp>
        <p:nvSpPr>
          <p:cNvPr id="22" name="대각선 방향의 모서리가 둥근 사각형 36"/>
          <p:cNvSpPr/>
          <p:nvPr/>
        </p:nvSpPr>
        <p:spPr>
          <a:xfrm rot="10800000" flipH="1" flipV="1">
            <a:off x="4354170" y="4039496"/>
            <a:ext cx="2377440" cy="2527062"/>
          </a:xfrm>
          <a:prstGeom prst="round2DiagRect">
            <a:avLst>
              <a:gd name="adj1" fmla="val 23986"/>
              <a:gd name="adj2" fmla="val 0"/>
            </a:avLst>
          </a:prstGeom>
          <a:solidFill>
            <a:schemeClr val="bg1"/>
          </a:solidFill>
          <a:ln>
            <a:solidFill>
              <a:srgbClr val="BAB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zh-TW" alt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差旅費</a:t>
            </a:r>
            <a:endParaRPr lang="ko-KR" alt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3" name="한쪽 모서리가 둥근 사각형 37"/>
          <p:cNvSpPr/>
          <p:nvPr/>
        </p:nvSpPr>
        <p:spPr>
          <a:xfrm flipH="1">
            <a:off x="4354170" y="4039496"/>
            <a:ext cx="2377440" cy="1682479"/>
          </a:xfrm>
          <a:prstGeom prst="round1Rect">
            <a:avLst>
              <a:gd name="adj" fmla="val 33695"/>
            </a:avLst>
          </a:prstGeom>
          <a:solidFill>
            <a:schemeClr val="accent2">
              <a:lumMod val="75000"/>
              <a:alpha val="87000"/>
            </a:schemeClr>
          </a:solidFill>
          <a:ln>
            <a:solidFill>
              <a:srgbClr val="BAB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직사각형 38"/>
          <p:cNvSpPr/>
          <p:nvPr/>
        </p:nvSpPr>
        <p:spPr>
          <a:xfrm flipH="1">
            <a:off x="4429659" y="4522946"/>
            <a:ext cx="2226462" cy="699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14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差旅報告單</a:t>
            </a:r>
            <a:endParaRPr lang="en-US" altLang="zh-TW" sz="14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en-US" sz="1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票根</a:t>
            </a:r>
            <a:endParaRPr lang="ko-KR" altLang="en-US" sz="1400" b="1" dirty="0">
              <a:solidFill>
                <a:prstClr val="white"/>
              </a:solidFill>
              <a:latin typeface="微軟正黑體" panose="020B0604030504040204" pitchFamily="34" charset="-120"/>
            </a:endParaRPr>
          </a:p>
        </p:txBody>
      </p:sp>
      <p:cxnSp>
        <p:nvCxnSpPr>
          <p:cNvPr id="25" name="직선 연결선 34"/>
          <p:cNvCxnSpPr/>
          <p:nvPr/>
        </p:nvCxnSpPr>
        <p:spPr>
          <a:xfrm>
            <a:off x="9425457" y="5749380"/>
            <a:ext cx="21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35"/>
          <p:cNvSpPr/>
          <p:nvPr/>
        </p:nvSpPr>
        <p:spPr>
          <a:xfrm>
            <a:off x="9374226" y="5389314"/>
            <a:ext cx="2226462" cy="865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小提醒</a:t>
            </a:r>
            <a:endParaRPr lang="en-US" altLang="ko-KR" sz="12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ko-KR" sz="1050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11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學校統一編號</a:t>
            </a:r>
            <a:r>
              <a:rPr lang="en-US" altLang="zh-TW" sz="11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03763109</a:t>
            </a:r>
            <a:endParaRPr lang="ko-KR" altLang="en-US" sz="1100" b="1" dirty="0">
              <a:solidFill>
                <a:prstClr val="white"/>
              </a:solidFill>
              <a:latin typeface="微軟正黑體" panose="020B0604030504040204" pitchFamily="34" charset="-120"/>
            </a:endParaRPr>
          </a:p>
        </p:txBody>
      </p:sp>
      <p:cxnSp>
        <p:nvCxnSpPr>
          <p:cNvPr id="28" name="직선 연결선 41"/>
          <p:cNvCxnSpPr/>
          <p:nvPr/>
        </p:nvCxnSpPr>
        <p:spPr>
          <a:xfrm>
            <a:off x="9425457" y="2265441"/>
            <a:ext cx="21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42"/>
          <p:cNvSpPr/>
          <p:nvPr/>
        </p:nvSpPr>
        <p:spPr>
          <a:xfrm>
            <a:off x="9374226" y="1905375"/>
            <a:ext cx="2226462" cy="865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2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小提醒</a:t>
            </a:r>
            <a:endParaRPr lang="en-US" altLang="ko-KR" sz="12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1050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11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費用涉及所得稅問題，請勿</a:t>
            </a:r>
            <a:r>
              <a:rPr lang="zh-TW" altLang="en-US" sz="11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代墊</a:t>
            </a:r>
            <a:endParaRPr lang="en-US" altLang="ko-KR" sz="11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1" name="직선 연결선 40"/>
          <p:cNvCxnSpPr/>
          <p:nvPr/>
        </p:nvCxnSpPr>
        <p:spPr>
          <a:xfrm>
            <a:off x="2000208" y="2296002"/>
            <a:ext cx="21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20"/>
          <p:cNvSpPr/>
          <p:nvPr/>
        </p:nvSpPr>
        <p:spPr>
          <a:xfrm>
            <a:off x="1749247" y="1935936"/>
            <a:ext cx="2426192" cy="1119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1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小提醒</a:t>
            </a:r>
            <a:endParaRPr lang="en-US" altLang="ko-KR" sz="12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endParaRPr lang="en-US" altLang="zh-TW" sz="1050" dirty="0">
              <a:solidFill>
                <a:prstClr val="white"/>
              </a:solidFill>
            </a:endParaRPr>
          </a:p>
          <a:p>
            <a:pPr algn="r">
              <a:lnSpc>
                <a:spcPct val="150000"/>
              </a:lnSpc>
            </a:pPr>
            <a:r>
              <a:rPr lang="zh-TW" altLang="en-US" sz="11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會議紀錄</a:t>
            </a:r>
            <a:r>
              <a:rPr lang="zh-TW" altLang="en-US" sz="11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r>
              <a:rPr lang="zh-TW" altLang="en-US" sz="11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含籌備與檢討紀錄</a:t>
            </a:r>
            <a:endParaRPr lang="en-US" altLang="zh-TW" sz="1100" b="1" dirty="0" smtClean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en-US" sz="11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lang="zh-TW" altLang="en-US" sz="11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照片需含事前準備與活動照片</a:t>
            </a:r>
            <a:r>
              <a:rPr lang="ko-KR" altLang="en-US" sz="1100" b="1" dirty="0" smtClean="0">
                <a:solidFill>
                  <a:prstClr val="white"/>
                </a:solidFill>
                <a:latin typeface="微軟正黑體" panose="020B0604030504040204" pitchFamily="34" charset="-120"/>
              </a:rPr>
              <a:t> </a:t>
            </a:r>
            <a:endParaRPr lang="ko-KR" altLang="en-US" sz="1100" b="1" dirty="0">
              <a:solidFill>
                <a:prstClr val="white"/>
              </a:solidFill>
              <a:latin typeface="微軟正黑體" panose="020B0604030504040204" pitchFamily="34" charset="-120"/>
            </a:endParaRPr>
          </a:p>
        </p:txBody>
      </p:sp>
      <p:cxnSp>
        <p:nvCxnSpPr>
          <p:cNvPr id="34" name="직선 연결선 40"/>
          <p:cNvCxnSpPr/>
          <p:nvPr/>
        </p:nvCxnSpPr>
        <p:spPr>
          <a:xfrm>
            <a:off x="1948977" y="5691926"/>
            <a:ext cx="21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20"/>
          <p:cNvSpPr/>
          <p:nvPr/>
        </p:nvSpPr>
        <p:spPr>
          <a:xfrm>
            <a:off x="1698016" y="5331860"/>
            <a:ext cx="2426192" cy="865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1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小提醒</a:t>
            </a:r>
            <a:endParaRPr lang="en-US" altLang="ko-KR" sz="12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endParaRPr lang="en-US" altLang="zh-TW" sz="1050" dirty="0">
              <a:solidFill>
                <a:prstClr val="white"/>
              </a:solidFill>
            </a:endParaRPr>
          </a:p>
          <a:p>
            <a:pPr algn="r">
              <a:lnSpc>
                <a:spcPct val="150000"/>
              </a:lnSpc>
            </a:pPr>
            <a:endParaRPr lang="ko-KR" altLang="en-US" sz="1100" b="1" dirty="0">
              <a:solidFill>
                <a:prstClr val="white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10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6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113385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社團年度循環</a:t>
            </a:r>
            <a:endParaRPr lang="en-US" altLang="ko-KR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活動紀錄</a:t>
            </a:r>
            <a:endParaRPr lang="en-US" altLang="zh-TW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活動申請補助</a:t>
            </a:r>
            <a:endParaRPr lang="en-US" altLang="zh-TW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經費</a:t>
            </a:r>
            <a:r>
              <a:rPr lang="zh-TW" altLang="en-US" sz="1200" b="1" dirty="0" smtClean="0">
                <a:solidFill>
                  <a:prstClr val="white">
                    <a:lumMod val="7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核銷</a:t>
            </a:r>
            <a:endParaRPr lang="en-US" altLang="zh-TW" sz="1200" b="1" dirty="0" smtClean="0">
              <a:solidFill>
                <a:prstClr val="white">
                  <a:lumMod val="7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重大活動</a:t>
            </a:r>
            <a:endParaRPr lang="en-US" altLang="zh-TW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haroni" panose="02010803020104030203" pitchFamily="2" charset="-79"/>
            </a:endParaRPr>
          </a:p>
          <a:p>
            <a:pPr algn="r">
              <a:lnSpc>
                <a:spcPct val="200000"/>
              </a:lnSpc>
            </a:pPr>
            <a:r>
              <a:rPr lang="zh-TW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其他</a:t>
            </a:r>
            <a:r>
              <a:rPr lang="zh-TW" alt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haroni" panose="02010803020104030203" pitchFamily="2" charset="-79"/>
              </a:rPr>
              <a:t>事項</a:t>
            </a:r>
            <a:endParaRPr lang="ko-KR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cs typeface="Aharoni" panose="02010803020104030203" pitchFamily="2" charset="-79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33856" y="0"/>
            <a:ext cx="9875520" cy="603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r>
              <a:rPr lang="zh-TW" altLang="en-US" sz="36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活動申請補助</a:t>
            </a:r>
            <a:endParaRPr lang="ko-KR" altLang="en-US" sz="3600" b="1" kern="0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009376" y="0"/>
            <a:ext cx="1182624" cy="603504"/>
          </a:xfrm>
          <a:prstGeom prst="rect">
            <a:avLst/>
          </a:prstGeom>
          <a:solidFill>
            <a:srgbClr val="BAB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0"/>
            <a:ext cx="1133856" cy="6035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90132" y="1100667"/>
            <a:ext cx="564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經費核銷</a:t>
            </a:r>
            <a:r>
              <a:rPr lang="zh-TW" altLang="en-US" sz="4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鐘點費</a:t>
            </a:r>
            <a:endParaRPr lang="zh-TW" altLang="en-US" sz="20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t="9803" r="51293" b="7528"/>
          <a:stretch/>
        </p:blipFill>
        <p:spPr bwMode="auto">
          <a:xfrm>
            <a:off x="6632115" y="1376233"/>
            <a:ext cx="5270740" cy="52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8458201" y="1659467"/>
            <a:ext cx="1498600" cy="2709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684866" y="2091267"/>
            <a:ext cx="477520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kumimoji="1" lang="zh-TW" altLang="en-US" sz="2000" b="1" kern="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鐘點</a:t>
            </a:r>
            <a:r>
              <a:rPr kumimoji="1" lang="zh-TW" altLang="en-US" sz="2000" b="1" kern="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費以小時計，</a:t>
            </a:r>
            <a:r>
              <a:rPr kumimoji="1" lang="zh-TW" altLang="en-US" sz="2000" b="1" kern="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指導老師授課時間每節為 </a:t>
            </a:r>
            <a:r>
              <a:rPr kumimoji="1" lang="en-US" altLang="zh-TW" sz="2000" b="1" kern="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 </a:t>
            </a:r>
            <a:r>
              <a:rPr kumimoji="1" lang="zh-TW" altLang="en-US" sz="2000" b="1" kern="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分鐘；連續上課 </a:t>
            </a:r>
            <a:r>
              <a:rPr kumimoji="1" lang="en-US" altLang="zh-TW" sz="2000" b="1" kern="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kumimoji="1" lang="zh-TW" altLang="en-US" sz="2000" b="1" kern="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節者為 </a:t>
            </a:r>
            <a:r>
              <a:rPr kumimoji="1" lang="en-US" altLang="zh-TW" sz="2000" b="1" kern="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 </a:t>
            </a:r>
            <a:r>
              <a:rPr kumimoji="1" lang="zh-TW" altLang="en-US" sz="2000" b="1" kern="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分鐘，活動企劃書中需詳細撰明授課時間及日期。</a:t>
            </a:r>
            <a:endParaRPr kumimoji="1" lang="en-US" altLang="zh-TW" sz="2000" b="1" kern="0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kumimoji="1" lang="zh-TW" altLang="en-US" sz="2000" b="1" kern="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具領人</a:t>
            </a:r>
            <a:r>
              <a:rPr kumimoji="1" lang="zh-TW" altLang="en-US" sz="2000" b="1" kern="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kumimoji="1" lang="zh-TW" altLang="en-US" sz="2000" b="1" kern="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個人資料同意書</a:t>
            </a:r>
            <a:r>
              <a:rPr kumimoji="1" lang="zh-TW" altLang="en-US" sz="2000" b="1" kern="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需由指導老師親</a:t>
            </a:r>
            <a:r>
              <a:rPr kumimoji="1" lang="zh-TW" altLang="en-US" sz="2000" b="1" kern="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簽。</a:t>
            </a:r>
            <a:endParaRPr kumimoji="1" lang="en-US" altLang="zh-TW" sz="2000" b="1" kern="0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kumimoji="1" lang="zh-TW" altLang="en-US" sz="2000" b="1" kern="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r>
              <a:rPr kumimoji="1" lang="zh-TW" altLang="en-US" sz="2000" b="1" kern="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kumimoji="1" lang="zh-TW" altLang="en-US" sz="2000" b="1" kern="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1" lang="zh-TW" altLang="en-US" sz="2000" b="1" kern="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郵局局帳號</a:t>
            </a:r>
            <a:r>
              <a:rPr kumimoji="1" lang="zh-TW" altLang="en-US" sz="2000" b="1" kern="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kumimoji="1" lang="zh-TW" altLang="en-US" sz="2000" b="1" kern="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詳填，戶籍地址需包含</a:t>
            </a:r>
            <a:r>
              <a:rPr kumimoji="1" lang="zh-TW" altLang="en-US" sz="2000" b="1" kern="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鄰里。</a:t>
            </a:r>
            <a:endParaRPr kumimoji="1" lang="en-US" altLang="zh-TW" sz="2000" b="1" kern="0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0" indent="-45720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8E1EC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kumimoji="1" lang="zh-TW" altLang="en-US" sz="2000" b="1" kern="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健保費（超過</a:t>
            </a:r>
            <a:r>
              <a:rPr kumimoji="1" lang="en-US" altLang="zh-TW" sz="2000" b="1" kern="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kumimoji="1" lang="zh-TW" altLang="en-US" sz="2000" b="1" kern="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千扣</a:t>
            </a:r>
            <a:r>
              <a:rPr kumimoji="1" lang="en-US" altLang="zh-TW" sz="2000" b="1" kern="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1" lang="zh-TW" altLang="en-US" sz="2000" b="1" kern="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％）、所得稅（超過</a:t>
            </a:r>
            <a:r>
              <a:rPr kumimoji="1" lang="en-US" altLang="zh-TW" sz="2000" b="1" kern="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kumimoji="1" lang="zh-TW" altLang="en-US" sz="2000" b="1" kern="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萬扣</a:t>
            </a:r>
            <a:r>
              <a:rPr kumimoji="1" lang="en-US" altLang="zh-TW" sz="2000" b="1" kern="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kumimoji="1" lang="zh-TW" altLang="en-US" sz="2000" b="1" kern="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</a:t>
            </a:r>
            <a:r>
              <a:rPr kumimoji="1" lang="en-US" altLang="zh-TW" sz="2000" b="1" kern="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en-US" altLang="zh-TW" sz="2000" b="1" kern="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708901" y="3131881"/>
            <a:ext cx="1558584" cy="3555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9541933" y="6243209"/>
            <a:ext cx="2235200" cy="3555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632115" y="3564466"/>
            <a:ext cx="5270740" cy="132080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43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1527</Words>
  <Application>Microsoft Office PowerPoint</Application>
  <PresentationFormat>寬螢幕</PresentationFormat>
  <Paragraphs>295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8" baseType="lpstr">
      <vt:lpstr>맑은 고딕</vt:lpstr>
      <vt:lpstr>微軟正黑體</vt:lpstr>
      <vt:lpstr>新細明體</vt:lpstr>
      <vt:lpstr>標楷體</vt:lpstr>
      <vt:lpstr>Aharoni</vt:lpstr>
      <vt:lpstr>Arial</vt:lpstr>
      <vt:lpstr>Verdana</vt:lpstr>
      <vt:lpstr>Wingdings</vt:lpstr>
      <vt:lpstr>1_Office 테마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U10801116</cp:lastModifiedBy>
  <cp:revision>38</cp:revision>
  <dcterms:created xsi:type="dcterms:W3CDTF">2020-02-11T04:59:58Z</dcterms:created>
  <dcterms:modified xsi:type="dcterms:W3CDTF">2020-09-21T04:03:59Z</dcterms:modified>
</cp:coreProperties>
</file>