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1" r:id="rId4"/>
    <p:sldId id="260" r:id="rId5"/>
    <p:sldId id="262" r:id="rId6"/>
    <p:sldId id="263" r:id="rId7"/>
    <p:sldId id="264" r:id="rId8"/>
    <p:sldId id="265" r:id="rId9"/>
    <p:sldId id="267" r:id="rId10"/>
    <p:sldId id="257" r:id="rId11"/>
    <p:sldId id="269" r:id="rId12"/>
    <p:sldId id="258" r:id="rId13"/>
    <p:sldId id="268" r:id="rId14"/>
    <p:sldId id="266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3834F66-4D86-4B06-87B4-A95E002242E1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61E8CBF-2C95-4154-B6C8-22C6D48172A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63688" y="4437112"/>
            <a:ext cx="5712179" cy="864096"/>
          </a:xfrm>
        </p:spPr>
        <p:txBody>
          <a:bodyPr>
            <a:normAutofit/>
          </a:bodyPr>
          <a:lstStyle/>
          <a:p>
            <a:r>
              <a:rPr lang="zh-TW" altLang="en-US" sz="2000" dirty="0" smtClean="0"/>
              <a:t>各位營隊負責人辛苦了</a:t>
            </a:r>
            <a:endParaRPr lang="en-US" altLang="zh-TW" sz="2000" dirty="0" smtClean="0"/>
          </a:p>
          <a:p>
            <a:r>
              <a:rPr lang="zh-TW" altLang="en-US" sz="2000" dirty="0"/>
              <a:t>讓</a:t>
            </a:r>
            <a:r>
              <a:rPr lang="zh-TW" altLang="en-US" sz="2000" dirty="0" smtClean="0"/>
              <a:t>我們一起</a:t>
            </a:r>
            <a:r>
              <a:rPr lang="zh-TW" altLang="en-US" sz="2000" dirty="0"/>
              <a:t>順利完成結案與</a:t>
            </a:r>
            <a:r>
              <a:rPr lang="zh-TW" altLang="en-US" sz="2000" dirty="0" smtClean="0"/>
              <a:t>核銷</a:t>
            </a:r>
            <a:r>
              <a:rPr lang="en-US" altLang="zh-TW" sz="2000" dirty="0" smtClean="0"/>
              <a:t>!</a:t>
            </a:r>
            <a:endParaRPr lang="zh-TW" altLang="en-US" sz="2000" dirty="0"/>
          </a:p>
        </p:txBody>
      </p:sp>
      <p:sp>
        <p:nvSpPr>
          <p:cNvPr id="5" name="標題 1"/>
          <p:cNvSpPr>
            <a:spLocks noGrp="1"/>
          </p:cNvSpPr>
          <p:nvPr>
            <p:ph type="ctrTitle"/>
          </p:nvPr>
        </p:nvSpPr>
        <p:spPr>
          <a:xfrm rot="21126704">
            <a:off x="1727201" y="1794935"/>
            <a:ext cx="5723468" cy="182809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營隊結案與</a:t>
            </a:r>
            <a:r>
              <a:rPr lang="zh-TW" altLang="en-US" dirty="0" smtClean="0"/>
              <a:t>核銷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</a:t>
            </a:r>
            <a:r>
              <a:rPr lang="zh-TW" altLang="en-US" dirty="0" smtClean="0"/>
              <a:t>小事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19646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差旅</a:t>
            </a:r>
            <a:r>
              <a:rPr lang="zh-TW" altLang="en-US" dirty="0" smtClean="0"/>
              <a:t>費核銷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2119257"/>
            <a:ext cx="7416824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zh-TW" altLang="en-US" dirty="0"/>
              <a:t>若核銷交通</a:t>
            </a:r>
            <a:r>
              <a:rPr lang="zh-TW" altLang="en-US" dirty="0" smtClean="0"/>
              <a:t>費</a:t>
            </a:r>
            <a:endParaRPr lang="zh-TW" altLang="en-US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請</a:t>
            </a:r>
            <a:r>
              <a:rPr lang="zh-TW" altLang="en-US" dirty="0"/>
              <a:t>附</a:t>
            </a:r>
            <a:r>
              <a:rPr lang="zh-TW" altLang="en-US" b="1" dirty="0">
                <a:solidFill>
                  <a:srgbClr val="FF0000"/>
                </a:solidFill>
              </a:rPr>
              <a:t>差旅報告</a:t>
            </a:r>
            <a:r>
              <a:rPr lang="zh-TW" altLang="en-US" b="1" dirty="0" smtClean="0">
                <a:solidFill>
                  <a:srgbClr val="FF0000"/>
                </a:solidFill>
              </a:rPr>
              <a:t>單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票根單據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/>
              <a:t>去程所有人簽一</a:t>
            </a:r>
            <a:r>
              <a:rPr lang="zh-TW" altLang="en-US" dirty="0" smtClean="0"/>
              <a:t>張報告單；</a:t>
            </a:r>
            <a:r>
              <a:rPr lang="zh-TW" altLang="en-US" dirty="0"/>
              <a:t>回程所有人簽一</a:t>
            </a:r>
            <a:r>
              <a:rPr lang="zh-TW" altLang="en-US" dirty="0" smtClean="0"/>
              <a:t>張報告單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pPr marL="0" indent="0">
              <a:lnSpc>
                <a:spcPct val="170000"/>
              </a:lnSpc>
              <a:buNone/>
            </a:pPr>
            <a:endParaRPr lang="zh-TW" altLang="en-US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42812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040" y="2119257"/>
            <a:ext cx="6709360" cy="3603812"/>
          </a:xfrm>
        </p:spPr>
        <p:txBody>
          <a:bodyPr/>
          <a:lstStyle/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zh-TW" altLang="en-US" dirty="0" smtClean="0"/>
              <a:t>若核銷</a:t>
            </a:r>
            <a:r>
              <a:rPr lang="zh-TW" altLang="en-US" dirty="0"/>
              <a:t>住宿</a:t>
            </a:r>
            <a:r>
              <a:rPr lang="zh-TW" altLang="en-US" dirty="0" smtClean="0"/>
              <a:t>費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請附</a:t>
            </a:r>
            <a:r>
              <a:rPr lang="zh-TW" altLang="en-US" u="sng" dirty="0" smtClean="0"/>
              <a:t>發票收據</a:t>
            </a:r>
            <a:r>
              <a:rPr lang="zh-TW" altLang="en-US" dirty="0" smtClean="0"/>
              <a:t>，</a:t>
            </a:r>
            <a:r>
              <a:rPr lang="zh-TW" altLang="en-US" dirty="0"/>
              <a:t>並</a:t>
            </a:r>
            <a:r>
              <a:rPr lang="zh-TW" altLang="en-US" dirty="0" smtClean="0"/>
              <a:t>標住宿</a:t>
            </a:r>
            <a:r>
              <a:rPr lang="zh-TW" altLang="en-US" u="sng" dirty="0" smtClean="0"/>
              <a:t>名單</a:t>
            </a:r>
            <a:r>
              <a:rPr lang="zh-TW" altLang="en-US" dirty="0" smtClean="0"/>
              <a:t>、</a:t>
            </a:r>
            <a:r>
              <a:rPr lang="zh-TW" altLang="en-US" u="sng" dirty="0" smtClean="0"/>
              <a:t>人數</a:t>
            </a:r>
            <a:r>
              <a:rPr lang="zh-TW" altLang="en-US" dirty="0" smtClean="0"/>
              <a:t>與</a:t>
            </a:r>
            <a:r>
              <a:rPr lang="zh-TW" altLang="en-US" u="sng" dirty="0" smtClean="0"/>
              <a:t>單價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6536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餐費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盡量不核銷食物</a:t>
            </a:r>
            <a:endParaRPr lang="en-US" altLang="zh-TW" dirty="0" smtClean="0"/>
          </a:p>
          <a:p>
            <a:r>
              <a:rPr lang="zh-TW" altLang="en-US" dirty="0" smtClean="0"/>
              <a:t>除非是便當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附上</a:t>
            </a:r>
            <a:r>
              <a:rPr lang="zh-TW" altLang="en-US" b="1" dirty="0" smtClean="0"/>
              <a:t>用餐名單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每人每餐</a:t>
            </a:r>
            <a:r>
              <a:rPr lang="zh-TW" altLang="en-US" b="1" dirty="0"/>
              <a:t>額度上限</a:t>
            </a:r>
            <a:r>
              <a:rPr lang="zh-TW" altLang="en-US" b="1" dirty="0" smtClean="0"/>
              <a:t>為</a:t>
            </a:r>
            <a:r>
              <a:rPr lang="en-US" altLang="zh-TW" b="1" dirty="0" smtClean="0">
                <a:solidFill>
                  <a:srgbClr val="FF0000"/>
                </a:solidFill>
              </a:rPr>
              <a:t>80</a:t>
            </a:r>
            <a:r>
              <a:rPr lang="zh-TW" altLang="en-US" b="1" dirty="0" smtClean="0"/>
              <a:t>元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715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692696"/>
            <a:ext cx="7369651" cy="6055126"/>
          </a:xfrm>
        </p:spPr>
        <p:txBody>
          <a:bodyPr>
            <a:normAutofit fontScale="55000" lnSpcReduction="20000"/>
          </a:bodyPr>
          <a:lstStyle/>
          <a:p>
            <a:r>
              <a:rPr lang="zh-TW" altLang="en-US" dirty="0"/>
              <a:t>臺北市立大學社團經費補助暨報銷要點</a:t>
            </a:r>
          </a:p>
          <a:p>
            <a:endParaRPr lang="zh-TW" altLang="en-US" dirty="0"/>
          </a:p>
          <a:p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七、經費報銷</a:t>
            </a:r>
          </a:p>
          <a:p>
            <a:pPr marL="0" indent="0">
              <a:buNone/>
            </a:pPr>
            <a:r>
              <a:rPr lang="zh-TW" altLang="en-US" dirty="0"/>
              <a:t>（一）活動結束後，兩週內檢附成果報告書（紙本與電子檔）及經費收支結算表、</a:t>
            </a:r>
          </a:p>
          <a:p>
            <a:pPr marL="0" indent="0">
              <a:buNone/>
            </a:pPr>
            <a:r>
              <a:rPr lang="zh-TW" altLang="en-US" dirty="0"/>
              <a:t>     單據送輔導單位完成活動經費結報，逾期視為放棄該項補助。</a:t>
            </a:r>
          </a:p>
          <a:p>
            <a:pPr marL="0" indent="0">
              <a:buNone/>
            </a:pPr>
            <a:r>
              <a:rPr lang="zh-TW" altLang="en-US" dirty="0"/>
              <a:t>（二）經費報銷之範圍必須以原活動申請並核准之內容項目為限。</a:t>
            </a:r>
          </a:p>
          <a:p>
            <a:pPr marL="0" indent="0">
              <a:buNone/>
            </a:pPr>
            <a:r>
              <a:rPr lang="zh-TW" altLang="en-US" dirty="0"/>
              <a:t>（三）下列收據（發票）為有效單據：（每張單據尚須有購買同學本人簽章）。　　</a:t>
            </a:r>
          </a:p>
          <a:p>
            <a:pPr marL="0" indent="0">
              <a:buNone/>
            </a:pPr>
            <a:r>
              <a:rPr lang="zh-TW" altLang="en-US" dirty="0"/>
              <a:t>  </a:t>
            </a:r>
            <a:r>
              <a:rPr lang="en-US" altLang="zh-TW" dirty="0"/>
              <a:t>1.</a:t>
            </a:r>
            <a:r>
              <a:rPr lang="zh-TW" altLang="en-US" dirty="0"/>
              <a:t>自動收銀機統一發票：請註明每一筆品名、數量、單價。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三聯式統一發票：必須繳回二聯，每一筆貨物應註明品名、數量、單價。</a:t>
            </a:r>
          </a:p>
          <a:p>
            <a:pPr marL="0" indent="0">
              <a:buNone/>
            </a:pPr>
            <a:r>
              <a:rPr lang="zh-TW" altLang="en-US" dirty="0" smtClean="0"/>
              <a:t>  </a:t>
            </a:r>
            <a:r>
              <a:rPr lang="en-US" altLang="zh-TW" dirty="0"/>
              <a:t>3.</a:t>
            </a:r>
            <a:r>
              <a:rPr lang="zh-TW" altLang="en-US" dirty="0"/>
              <a:t>二聯式統一發票：每一筆貨物應註明品名、數量、單價。</a:t>
            </a:r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收據：收據上應蓋有「免用統一發票編號」章或店章及負責人私章（店章內已有負責人姓名者則免）。</a:t>
            </a:r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en-US" altLang="zh-TW" dirty="0"/>
              <a:t>.</a:t>
            </a:r>
            <a:r>
              <a:rPr lang="zh-TW" altLang="en-US" dirty="0"/>
              <a:t>金額總價貳仟元以上宜以發票核銷。</a:t>
            </a:r>
          </a:p>
          <a:p>
            <a:pPr marL="0" indent="0">
              <a:buNone/>
            </a:pPr>
            <a:r>
              <a:rPr lang="zh-TW" altLang="en-US" dirty="0"/>
              <a:t>（四）請勿到無營業登記之商家採購（因無法開立有效之單據），合法商家門口</a:t>
            </a:r>
          </a:p>
          <a:p>
            <a:pPr marL="0" indent="0">
              <a:buNone/>
            </a:pPr>
            <a:r>
              <a:rPr lang="zh-TW" altLang="en-US" dirty="0"/>
              <a:t> 會張貼「本店使用統一發票」或「本店免用統一發票」，各機關員工消費合作社，或公教福利中心購物之單據不能報銷，但經輔導單位審核後，填寫「支出證明單」始可報銷之。</a:t>
            </a:r>
          </a:p>
          <a:p>
            <a:pPr marL="0" indent="0">
              <a:buNone/>
            </a:pPr>
            <a:r>
              <a:rPr lang="zh-TW" altLang="en-US" dirty="0"/>
              <a:t>（五）發票應填本校統一編號</a:t>
            </a:r>
            <a:r>
              <a:rPr lang="en-US" altLang="zh-TW" dirty="0"/>
              <a:t>03763109</a:t>
            </a:r>
            <a:r>
              <a:rPr lang="zh-TW" altLang="en-US" dirty="0"/>
              <a:t>，若無則須加蓋發票章及自行填寫本校統一編號；單據之抬頭應填本校全名（臺北市立大學），後面不可加註社團名稱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六）送貨單、估價單，或任何單據之影本皆為不合格單據，不得作為經費</a:t>
            </a:r>
            <a:r>
              <a:rPr lang="zh-TW" altLang="en-US" dirty="0" smtClean="0"/>
              <a:t>報銷之</a:t>
            </a:r>
            <a:r>
              <a:rPr lang="zh-TW" altLang="en-US" dirty="0"/>
              <a:t>使用。</a:t>
            </a:r>
          </a:p>
          <a:p>
            <a:pPr marL="0" indent="0">
              <a:buNone/>
            </a:pPr>
            <a:r>
              <a:rPr lang="zh-TW" altLang="en-US" dirty="0"/>
              <a:t>（七）金額大寫部份，塗改無效。小寫如有塗改，應加蓋負責人私章。</a:t>
            </a:r>
          </a:p>
          <a:p>
            <a:pPr marL="0" indent="0">
              <a:buNone/>
            </a:pPr>
            <a:r>
              <a:rPr lang="zh-TW" altLang="en-US" dirty="0"/>
              <a:t>（八）應開發票之商店，不可以收據替代。</a:t>
            </a:r>
          </a:p>
          <a:p>
            <a:pPr marL="0" indent="0">
              <a:buNone/>
            </a:pPr>
            <a:r>
              <a:rPr lang="zh-TW" altLang="en-US" dirty="0"/>
              <a:t>（九）核銷金額壹萬元以上之單一廠商須由學校單位直接支付。</a:t>
            </a:r>
          </a:p>
          <a:p>
            <a:pPr marL="0" indent="0">
              <a:buNone/>
            </a:pPr>
            <a:r>
              <a:rPr lang="zh-TW" altLang="en-US" dirty="0"/>
              <a:t>（十）向同一家廠商採購，超過捌仟元至壹萬元需附三家估價單，超過壹拾萬</a:t>
            </a:r>
            <a:r>
              <a:rPr lang="zh-TW" altLang="en-US" dirty="0" smtClean="0"/>
              <a:t>元應</a:t>
            </a:r>
            <a:r>
              <a:rPr lang="zh-TW" altLang="en-US" dirty="0"/>
              <a:t>附三家估價家並由學校辦理公開招標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（</a:t>
            </a:r>
            <a:r>
              <a:rPr lang="zh-TW" altLang="en-US" dirty="0"/>
              <a:t>十一）校外人士請領演講費、工作費，應填寫本校制式收據及印領清冊兩份</a:t>
            </a:r>
            <a:r>
              <a:rPr lang="zh-TW" altLang="en-US" dirty="0" smtClean="0"/>
              <a:t>， </a:t>
            </a:r>
            <a:r>
              <a:rPr lang="zh-TW" altLang="en-US" dirty="0"/>
              <a:t>並請詳填收據中領款人戶籍地址、身分證字號、連絡電話及親自簽章。</a:t>
            </a:r>
          </a:p>
          <a:p>
            <a:pPr marL="0" indent="0">
              <a:buNone/>
            </a:pPr>
            <a:r>
              <a:rPr lang="zh-TW" altLang="en-US" dirty="0"/>
              <a:t>（十二）當年度單據</a:t>
            </a:r>
            <a:r>
              <a:rPr lang="en-US" altLang="zh-TW" dirty="0"/>
              <a:t>(</a:t>
            </a:r>
            <a:r>
              <a:rPr lang="zh-TW" altLang="en-US" dirty="0"/>
              <a:t>收據、發票</a:t>
            </a:r>
            <a:r>
              <a:rPr lang="en-US" altLang="zh-TW" dirty="0"/>
              <a:t>)</a:t>
            </a:r>
            <a:r>
              <a:rPr lang="zh-TW" altLang="en-US" dirty="0"/>
              <a:t>不得於下年度核銷</a:t>
            </a:r>
            <a:r>
              <a:rPr lang="en-US" altLang="zh-TW" dirty="0"/>
              <a:t>(</a:t>
            </a:r>
            <a:r>
              <a:rPr lang="zh-TW" altLang="en-US" dirty="0"/>
              <a:t>例：十二月前之發票不得於次年辦理核銷）。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3174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779912" y="3140968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MV Boli" panose="02000500030200090000" pitchFamily="2" charset="0"/>
                <a:cs typeface="MV Boli" panose="02000500030200090000" pitchFamily="2" charset="0"/>
              </a:rPr>
              <a:t>END</a:t>
            </a:r>
            <a:endParaRPr lang="zh-TW" altLang="en-US" sz="40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58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結案</a:t>
            </a:r>
            <a:r>
              <a:rPr lang="en-US" altLang="zh-TW" dirty="0"/>
              <a:t>/</a:t>
            </a:r>
            <a:r>
              <a:rPr lang="zh-TW" altLang="en-US" dirty="0"/>
              <a:t>核銷 </a:t>
            </a:r>
            <a:r>
              <a:rPr lang="zh-TW" altLang="en-US" dirty="0" smtClean="0"/>
              <a:t>三要件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zh-TW" altLang="en-US" b="1" dirty="0" smtClean="0"/>
              <a:t>核銷單據</a:t>
            </a:r>
            <a:endParaRPr lang="en-US" altLang="zh-TW" b="1" dirty="0" smtClean="0"/>
          </a:p>
          <a:p>
            <a:pPr>
              <a:lnSpc>
                <a:spcPct val="200000"/>
              </a:lnSpc>
            </a:pPr>
            <a:r>
              <a:rPr lang="zh-TW" altLang="en-US" b="1" dirty="0" smtClean="0"/>
              <a:t>結案</a:t>
            </a:r>
            <a:r>
              <a:rPr lang="zh-TW" altLang="en-US" b="1" dirty="0"/>
              <a:t>報告與收支</a:t>
            </a:r>
            <a:r>
              <a:rPr lang="zh-TW" altLang="en-US" b="1" dirty="0" smtClean="0"/>
              <a:t>表</a:t>
            </a:r>
            <a:endParaRPr lang="en-US" altLang="zh-TW" b="1" dirty="0" smtClean="0"/>
          </a:p>
          <a:p>
            <a:pPr>
              <a:lnSpc>
                <a:spcPct val="200000"/>
              </a:lnSpc>
            </a:pPr>
            <a:r>
              <a:rPr lang="zh-TW" altLang="en-US" b="1" dirty="0" smtClean="0"/>
              <a:t>社團</a:t>
            </a:r>
            <a:r>
              <a:rPr lang="en-US" altLang="zh-TW" b="1" dirty="0"/>
              <a:t>/</a:t>
            </a:r>
            <a:r>
              <a:rPr lang="zh-TW" altLang="en-US" b="1" dirty="0"/>
              <a:t>系所存摺影</a:t>
            </a:r>
            <a:r>
              <a:rPr lang="zh-TW" altLang="en-US" b="1" dirty="0" smtClean="0"/>
              <a:t>本 </a:t>
            </a:r>
            <a:r>
              <a:rPr lang="en-US" altLang="zh-TW" dirty="0" smtClean="0"/>
              <a:t>(</a:t>
            </a:r>
            <a:r>
              <a:rPr lang="zh-TW" altLang="en-US" dirty="0" smtClean="0"/>
              <a:t>個人存摺不可</a:t>
            </a:r>
            <a:r>
              <a:rPr lang="en-US" altLang="zh-TW" dirty="0" smtClean="0"/>
              <a:t>)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346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539552" y="1916832"/>
            <a:ext cx="7659687" cy="1168400"/>
          </a:xfrm>
        </p:spPr>
        <p:txBody>
          <a:bodyPr/>
          <a:lstStyle/>
          <a:p>
            <a:r>
              <a:rPr lang="zh-TW" altLang="en-US" dirty="0" smtClean="0"/>
              <a:t>結案報告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3758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965245" cy="1202485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營隊結案報告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556792"/>
            <a:ext cx="7272808" cy="4752528"/>
          </a:xfrm>
        </p:spPr>
        <p:txBody>
          <a:bodyPr>
            <a:normAutofit lnSpcReduction="10000"/>
          </a:bodyPr>
          <a:lstStyle/>
          <a:p>
            <a:r>
              <a:rPr lang="zh-TW" altLang="en-US" sz="2000" dirty="0" smtClean="0"/>
              <a:t>若為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教育部</a:t>
            </a:r>
            <a:r>
              <a:rPr lang="zh-TW" altLang="en-US" sz="2000" dirty="0" smtClean="0"/>
              <a:t>補助必有專用表格請留意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學校網站有優先區表格</a:t>
            </a:r>
            <a:r>
              <a:rPr lang="en-US" altLang="zh-TW" sz="2000" dirty="0" smtClean="0"/>
              <a:t>)</a:t>
            </a:r>
          </a:p>
          <a:p>
            <a:endParaRPr lang="en-US" altLang="zh-TW" sz="2000" dirty="0"/>
          </a:p>
          <a:p>
            <a:r>
              <a:rPr lang="zh-TW" altLang="en-US" sz="2000" dirty="0" smtClean="0"/>
              <a:t>部分基金會亦有自己的</a:t>
            </a:r>
            <a:r>
              <a:rPr lang="zh-TW" altLang="en-US" sz="2000" dirty="0" smtClean="0">
                <a:solidFill>
                  <a:srgbClr val="FF0000"/>
                </a:solidFill>
              </a:rPr>
              <a:t>核銷規定</a:t>
            </a:r>
            <a:r>
              <a:rPr lang="zh-TW" altLang="en-US" sz="2000" dirty="0" smtClean="0"/>
              <a:t>，甚至</a:t>
            </a:r>
            <a:r>
              <a:rPr lang="zh-TW" altLang="en-US" sz="2000" dirty="0" smtClean="0">
                <a:solidFill>
                  <a:srgbClr val="FF0000"/>
                </a:solidFill>
              </a:rPr>
              <a:t>表格</a:t>
            </a:r>
            <a:r>
              <a:rPr lang="zh-TW" altLang="en-US" sz="2000" dirty="0" smtClean="0"/>
              <a:t>，請留意。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如 蘋果基金會有專用表格、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台聚基金會有要求內容、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漢儒文化教育基金會和華儒青年關懷基金會要求書面報告、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照片光碟、上傳活動紀錄到專頁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全</a:t>
            </a:r>
            <a:r>
              <a:rPr lang="zh-TW" altLang="en-US" sz="2000" dirty="0"/>
              <a:t>聯</a:t>
            </a:r>
            <a:r>
              <a:rPr lang="zh-TW" altLang="en-US" sz="2000" dirty="0" smtClean="0"/>
              <a:t>佩樺報告</a:t>
            </a:r>
            <a:r>
              <a:rPr lang="zh-TW" altLang="en-US" sz="2000" dirty="0"/>
              <a:t>內容</a:t>
            </a:r>
            <a:r>
              <a:rPr lang="zh-TW" altLang="en-US" sz="2000" dirty="0" smtClean="0"/>
              <a:t>：</a:t>
            </a:r>
            <a:r>
              <a:rPr lang="en-US" altLang="zh-TW" sz="2000" dirty="0" smtClean="0"/>
              <a:t>www.phdf.org.tw</a:t>
            </a:r>
            <a:r>
              <a:rPr lang="zh-TW" altLang="en-US" sz="2000" dirty="0"/>
              <a:t>下載</a:t>
            </a:r>
            <a:r>
              <a:rPr lang="zh-TW" altLang="en-US" sz="2000" dirty="0" smtClean="0"/>
              <a:t>，規定見網頁。</a:t>
            </a:r>
            <a:endParaRPr lang="en-US" altLang="zh-TW" sz="2000" dirty="0" smtClean="0"/>
          </a:p>
          <a:p>
            <a:pPr marL="11430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err="1" smtClean="0"/>
              <a:t>etc</a:t>
            </a:r>
            <a:r>
              <a:rPr lang="zh-TW" altLang="en-US" sz="2000" dirty="0"/>
              <a:t> </a:t>
            </a:r>
            <a:r>
              <a:rPr lang="en-US" altLang="zh-TW" sz="2000" dirty="0" smtClean="0"/>
              <a:t>……</a:t>
            </a:r>
            <a:endParaRPr lang="en-US" altLang="zh-TW" sz="2000" dirty="0"/>
          </a:p>
          <a:p>
            <a:endParaRPr lang="en-US" altLang="zh-TW" sz="2000" dirty="0" smtClean="0"/>
          </a:p>
          <a:p>
            <a:r>
              <a:rPr lang="zh-TW" altLang="en-US" sz="2000" dirty="0" smtClean="0"/>
              <a:t>學校亦有</a:t>
            </a:r>
            <a:r>
              <a:rPr lang="zh-TW" altLang="en-US" sz="2000" dirty="0" smtClean="0">
                <a:solidFill>
                  <a:srgbClr val="FF0000"/>
                </a:solidFill>
              </a:rPr>
              <a:t>營隊收支表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表單下載</a:t>
            </a:r>
            <a:r>
              <a:rPr lang="en-US" altLang="zh-TW" sz="2000" dirty="0" smtClean="0"/>
              <a:t>)</a:t>
            </a:r>
          </a:p>
          <a:p>
            <a:endParaRPr lang="en-US" altLang="zh-TW" sz="2000" dirty="0"/>
          </a:p>
          <a:p>
            <a:r>
              <a:rPr lang="zh-TW" altLang="en-US" sz="2000" dirty="0" smtClean="0"/>
              <a:t>受各單位</a:t>
            </a:r>
            <a:r>
              <a:rPr lang="zh-TW" altLang="en-US" sz="2000" dirty="0" smtClean="0">
                <a:solidFill>
                  <a:srgbClr val="FF0000"/>
                </a:solidFill>
              </a:rPr>
              <a:t>贊助</a:t>
            </a:r>
            <a:r>
              <a:rPr lang="zh-TW" altLang="en-US" sz="2000" dirty="0" smtClean="0"/>
              <a:t>請留意照片應有相關</a:t>
            </a:r>
            <a:r>
              <a:rPr lang="en-US" altLang="zh-TW" sz="2000" dirty="0" smtClean="0">
                <a:solidFill>
                  <a:srgbClr val="FF0000"/>
                </a:solidFill>
              </a:rPr>
              <a:t>logo</a:t>
            </a:r>
            <a:r>
              <a:rPr lang="zh-TW" altLang="en-US" sz="2000" dirty="0" smtClean="0"/>
              <a:t>字樣。                     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課堂中拍攝為佳，留意名稱是否正確</a:t>
            </a:r>
            <a:r>
              <a:rPr lang="en-US" altLang="zh-TW" sz="2000" dirty="0" smtClean="0"/>
              <a:t>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51128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6965245" cy="955234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結案報告應包含內容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5656" y="1556792"/>
            <a:ext cx="6408712" cy="4824536"/>
          </a:xfrm>
        </p:spPr>
        <p:txBody>
          <a:bodyPr>
            <a:normAutofit fontScale="92500" lnSpcReduction="10000"/>
          </a:bodyPr>
          <a:lstStyle/>
          <a:p>
            <a:pPr marL="457200" indent="-342900">
              <a:lnSpc>
                <a:spcPct val="150000"/>
              </a:lnSpc>
            </a:pPr>
            <a:r>
              <a:rPr lang="zh-TW" altLang="en-US" sz="2000" b="1" dirty="0" smtClean="0"/>
              <a:t>基本資料</a:t>
            </a:r>
            <a:endParaRPr lang="en-US" altLang="zh-TW" sz="2000" b="1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一、營</a:t>
            </a:r>
            <a:r>
              <a:rPr lang="zh-TW" altLang="en-US" sz="2000" dirty="0"/>
              <a:t>隊活動名稱：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二、活動</a:t>
            </a:r>
            <a:r>
              <a:rPr lang="zh-TW" altLang="en-US" sz="2000" dirty="0"/>
              <a:t>預定時間</a:t>
            </a:r>
            <a:r>
              <a:rPr lang="zh-TW" altLang="en-US" sz="2000" dirty="0" smtClean="0"/>
              <a:t>：</a:t>
            </a:r>
            <a:endParaRPr lang="en-US" altLang="zh-TW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三、實際</a:t>
            </a:r>
            <a:r>
              <a:rPr lang="zh-TW" altLang="en-US" sz="2000" dirty="0"/>
              <a:t>執行時間</a:t>
            </a:r>
            <a:r>
              <a:rPr lang="zh-TW" altLang="en-US" sz="2000" dirty="0" smtClean="0"/>
              <a:t>：</a:t>
            </a:r>
            <a:endParaRPr lang="en-US" altLang="zh-TW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四、服務</a:t>
            </a:r>
            <a:r>
              <a:rPr lang="zh-TW" altLang="en-US" sz="2000" dirty="0"/>
              <a:t>學校</a:t>
            </a:r>
            <a:r>
              <a:rPr lang="zh-TW" altLang="en-US" sz="2000" dirty="0" smtClean="0"/>
              <a:t>：</a:t>
            </a:r>
            <a:endParaRPr lang="en-US" altLang="zh-TW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五、青年</a:t>
            </a:r>
            <a:r>
              <a:rPr lang="zh-TW" altLang="en-US" sz="2000" dirty="0"/>
              <a:t>志工人</a:t>
            </a:r>
            <a:r>
              <a:rPr lang="zh-TW" altLang="en-US" sz="2000" dirty="0" smtClean="0"/>
              <a:t>數：男            人  ； 女              人</a:t>
            </a:r>
            <a:endParaRPr lang="en-US" altLang="zh-TW" sz="2000" dirty="0" smtClean="0"/>
          </a:p>
          <a:p>
            <a:pPr marL="114300" indent="0">
              <a:lnSpc>
                <a:spcPct val="150000"/>
              </a:lnSpc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備註原住民、師資生、領有志工手冊之男女生人數</a:t>
            </a:r>
            <a:r>
              <a:rPr lang="en-US" altLang="zh-TW" sz="2000" dirty="0" smtClean="0"/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六、參加</a:t>
            </a:r>
            <a:r>
              <a:rPr lang="zh-TW" altLang="en-US" sz="2000" dirty="0"/>
              <a:t>學員</a:t>
            </a:r>
            <a:r>
              <a:rPr lang="zh-TW" altLang="en-US" sz="2000" dirty="0" smtClean="0"/>
              <a:t>：男            </a:t>
            </a:r>
            <a:r>
              <a:rPr lang="zh-TW" altLang="en-US" sz="2000" dirty="0"/>
              <a:t>人  ； 女              </a:t>
            </a:r>
            <a:r>
              <a:rPr lang="zh-TW" altLang="en-US" sz="2000" dirty="0" smtClean="0"/>
              <a:t>人</a:t>
            </a:r>
            <a:endParaRPr lang="zh-TW" alt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七、營</a:t>
            </a:r>
            <a:r>
              <a:rPr lang="zh-TW" altLang="en-US" sz="2000" dirty="0"/>
              <a:t>隊服務時</a:t>
            </a:r>
            <a:r>
              <a:rPr lang="zh-TW" altLang="en-US" sz="2000" dirty="0" smtClean="0"/>
              <a:t>數</a:t>
            </a:r>
            <a:endParaRPr lang="zh-TW" altLang="en-US" sz="2000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000" dirty="0" smtClean="0"/>
              <a:t>八、青年</a:t>
            </a:r>
            <a:r>
              <a:rPr lang="zh-TW" altLang="en-US" sz="2000" dirty="0"/>
              <a:t>志工</a:t>
            </a:r>
            <a:r>
              <a:rPr lang="zh-TW" altLang="en-US" sz="2000" dirty="0" smtClean="0"/>
              <a:t>訓練、方案執行</a:t>
            </a:r>
            <a:r>
              <a:rPr lang="zh-TW" altLang="en-US" sz="2000" dirty="0"/>
              <a:t>、</a:t>
            </a:r>
            <a:r>
              <a:rPr lang="zh-TW" altLang="en-US" sz="2000" dirty="0" smtClean="0"/>
              <a:t>檢討</a:t>
            </a:r>
            <a:r>
              <a:rPr lang="zh-TW" altLang="en-US" sz="2000" dirty="0"/>
              <a:t>暨反</a:t>
            </a:r>
            <a:r>
              <a:rPr lang="zh-TW" altLang="en-US" sz="2000" dirty="0" smtClean="0"/>
              <a:t>思期間</a:t>
            </a:r>
            <a:endParaRPr lang="zh-TW" altLang="en-US" sz="2000" dirty="0"/>
          </a:p>
          <a:p>
            <a:endParaRPr lang="zh-TW" altLang="en-US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99987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結案報告應包含內容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 smtClean="0"/>
              <a:t>實際活動概述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/>
              <a:t>計畫執行成果</a:t>
            </a:r>
            <a:r>
              <a:rPr lang="zh-TW" altLang="en-US" b="1" dirty="0" smtClean="0"/>
              <a:t>與評估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 smtClean="0"/>
              <a:t>服務心得與省思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 smtClean="0"/>
              <a:t>營隊收支表</a:t>
            </a:r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 smtClean="0"/>
              <a:t>代表性照片</a:t>
            </a:r>
            <a:r>
              <a:rPr lang="en-US" altLang="zh-TW" b="1" dirty="0" smtClean="0"/>
              <a:t>X5</a:t>
            </a:r>
            <a:r>
              <a:rPr lang="zh-TW" altLang="en-US" b="1" dirty="0" smtClean="0"/>
              <a:t>以上</a:t>
            </a:r>
            <a:r>
              <a:rPr lang="en-US" altLang="zh-TW" b="1" dirty="0" smtClean="0"/>
              <a:t>(</a:t>
            </a:r>
            <a:r>
              <a:rPr lang="zh-TW" altLang="en-US" b="1" dirty="0" smtClean="0"/>
              <a:t>加說明</a:t>
            </a:r>
            <a:r>
              <a:rPr lang="en-US" altLang="zh-TW" b="1" dirty="0" smtClean="0"/>
              <a:t>)</a:t>
            </a:r>
            <a:endParaRPr lang="zh-TW" altLang="en-US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63192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核銷單據要點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1475656" y="4509121"/>
            <a:ext cx="6231467" cy="936104"/>
          </a:xfrm>
        </p:spPr>
        <p:txBody>
          <a:bodyPr/>
          <a:lstStyle/>
          <a:p>
            <a:r>
              <a:rPr lang="zh-TW" altLang="en-US" dirty="0"/>
              <a:t>臺北市立大學社團經費補助暨報銷</a:t>
            </a:r>
            <a:r>
              <a:rPr lang="zh-TW" altLang="en-US" dirty="0" smtClean="0"/>
              <a:t>要點</a:t>
            </a:r>
            <a:endParaRPr lang="en-US" altLang="zh-TW" dirty="0" smtClean="0"/>
          </a:p>
          <a:p>
            <a:r>
              <a:rPr lang="zh-TW" altLang="en-US" dirty="0"/>
              <a:t>七、經費</a:t>
            </a:r>
            <a:r>
              <a:rPr lang="zh-TW" altLang="en-US" dirty="0" smtClean="0"/>
              <a:t>報銷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請詳閱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4427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/>
          <a:lstStyle/>
          <a:p>
            <a:r>
              <a:rPr lang="zh-TW" altLang="en-US" dirty="0" smtClean="0"/>
              <a:t>綜合重點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971600" y="1628800"/>
            <a:ext cx="7956376" cy="4680520"/>
          </a:xfrm>
        </p:spPr>
        <p:txBody>
          <a:bodyPr>
            <a:normAutofit fontScale="92500"/>
          </a:bodyPr>
          <a:lstStyle/>
          <a:p>
            <a:r>
              <a:rPr lang="zh-TW" altLang="en-US" dirty="0" smtClean="0"/>
              <a:t>只有活動</a:t>
            </a:r>
            <a:r>
              <a:rPr lang="zh-TW" altLang="en-US" dirty="0" smtClean="0">
                <a:solidFill>
                  <a:srgbClr val="FF0000"/>
                </a:solidFill>
              </a:rPr>
              <a:t>營期間</a:t>
            </a:r>
            <a:r>
              <a:rPr lang="zh-TW" altLang="en-US" dirty="0" smtClean="0"/>
              <a:t>發票且為</a:t>
            </a:r>
            <a:r>
              <a:rPr lang="zh-TW" altLang="en-US" dirty="0" smtClean="0">
                <a:solidFill>
                  <a:srgbClr val="FF0000"/>
                </a:solidFill>
              </a:rPr>
              <a:t>原申請項目</a:t>
            </a:r>
            <a:r>
              <a:rPr lang="zh-TW" altLang="en-US" dirty="0" smtClean="0"/>
              <a:t>可以核銷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且額度應在企畫書</a:t>
            </a:r>
            <a:r>
              <a:rPr lang="zh-TW" altLang="en-US" dirty="0"/>
              <a:t>核定</a:t>
            </a:r>
            <a:r>
              <a:rPr lang="zh-TW" altLang="en-US" b="1" dirty="0" smtClean="0"/>
              <a:t>額度內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C00000"/>
                </a:solidFill>
              </a:rPr>
              <a:t>★</a:t>
            </a:r>
            <a:r>
              <a:rPr lang="zh-TW" altLang="en-US" sz="2000" dirty="0" smtClean="0">
                <a:solidFill>
                  <a:srgbClr val="C00000"/>
                </a:solidFill>
              </a:rPr>
              <a:t>寒假營隊發票有年度問題，無法核銷上年度發票，敬請留意。</a:t>
            </a:r>
            <a:endParaRPr lang="en-US" altLang="zh-TW" sz="2000" dirty="0">
              <a:solidFill>
                <a:srgbClr val="C00000"/>
              </a:solidFill>
            </a:endParaRPr>
          </a:p>
          <a:p>
            <a:endParaRPr lang="en-US" altLang="zh-TW" dirty="0" smtClean="0"/>
          </a:p>
          <a:p>
            <a:r>
              <a:rPr lang="zh-TW" altLang="en-US" dirty="0" smtClean="0"/>
              <a:t>務必打上統編</a:t>
            </a:r>
            <a:r>
              <a:rPr lang="zh-TW" altLang="en-US" dirty="0"/>
              <a:t>：</a:t>
            </a:r>
            <a:r>
              <a:rPr lang="en-US" altLang="zh-TW" dirty="0" smtClean="0"/>
              <a:t>03763109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單據</a:t>
            </a:r>
            <a:r>
              <a:rPr lang="zh-TW" altLang="en-US" dirty="0"/>
              <a:t>之</a:t>
            </a:r>
            <a:r>
              <a:rPr lang="zh-TW" altLang="en-US" dirty="0" smtClean="0"/>
              <a:t>抬頭</a:t>
            </a:r>
            <a:r>
              <a:rPr lang="zh-TW" altLang="en-US" dirty="0"/>
              <a:t>：</a:t>
            </a:r>
            <a:r>
              <a:rPr lang="zh-TW" altLang="en-US" dirty="0" smtClean="0"/>
              <a:t>臺北市</a:t>
            </a:r>
            <a:r>
              <a:rPr lang="zh-TW" altLang="en-US" dirty="0"/>
              <a:t>立</a:t>
            </a:r>
            <a:r>
              <a:rPr lang="zh-TW" altLang="en-US" dirty="0" smtClean="0"/>
              <a:t>大學</a:t>
            </a:r>
            <a:r>
              <a:rPr lang="en-US" altLang="zh-TW" dirty="0" smtClean="0"/>
              <a:t>(</a:t>
            </a:r>
            <a:r>
              <a:rPr lang="zh-TW" altLang="en-US" dirty="0" smtClean="0"/>
              <a:t>後面</a:t>
            </a:r>
            <a:r>
              <a:rPr lang="zh-TW" altLang="en-US" dirty="0"/>
              <a:t>不可加註社團</a:t>
            </a:r>
            <a:r>
              <a:rPr lang="zh-TW" altLang="en-US" dirty="0" smtClean="0"/>
              <a:t>名稱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每張</a:t>
            </a:r>
            <a:r>
              <a:rPr lang="zh-TW" altLang="en-US" b="1" dirty="0"/>
              <a:t>單據</a:t>
            </a:r>
            <a:r>
              <a:rPr lang="zh-TW" altLang="en-US" dirty="0"/>
              <a:t>尚須有購買同學本人</a:t>
            </a:r>
            <a:r>
              <a:rPr lang="zh-TW" altLang="en-US" b="1" dirty="0" smtClean="0"/>
              <a:t>簽章 </a:t>
            </a:r>
            <a:r>
              <a:rPr lang="en-US" altLang="zh-TW" dirty="0" smtClean="0"/>
              <a:t>(</a:t>
            </a:r>
            <a:r>
              <a:rPr lang="zh-TW" altLang="en-US" dirty="0" smtClean="0"/>
              <a:t>請用原子筆</a:t>
            </a:r>
            <a:r>
              <a:rPr lang="en-US" altLang="zh-TW" dirty="0" smtClean="0"/>
              <a:t>)</a:t>
            </a:r>
            <a:endParaRPr lang="en-US" altLang="zh-TW" b="1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結案核銷時請將</a:t>
            </a:r>
            <a:r>
              <a:rPr lang="zh-TW" altLang="en-US" b="1" dirty="0" smtClean="0"/>
              <a:t>花費</a:t>
            </a:r>
            <a:r>
              <a:rPr lang="zh-TW" altLang="en-US" dirty="0" smtClean="0"/>
              <a:t>列</a:t>
            </a:r>
            <a:r>
              <a:rPr lang="zh-TW" altLang="en-US" b="1" dirty="0" smtClean="0"/>
              <a:t>清單</a:t>
            </a:r>
            <a:r>
              <a:rPr lang="zh-TW" altLang="en-US" dirty="0" smtClean="0"/>
              <a:t>，並將單據整理分類標註金額。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30300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052736"/>
            <a:ext cx="7488832" cy="504056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下列</a:t>
            </a:r>
            <a:r>
              <a:rPr lang="zh-TW" altLang="en-US" dirty="0"/>
              <a:t>收據（發票）為有效單據</a:t>
            </a:r>
            <a:r>
              <a:rPr lang="zh-TW" altLang="en-US" dirty="0" smtClean="0"/>
              <a:t>：</a:t>
            </a:r>
            <a:endParaRPr lang="zh-TW" altLang="en-US" dirty="0"/>
          </a:p>
          <a:p>
            <a:pPr marL="0" indent="0">
              <a:buNone/>
            </a:pPr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自動收銀機統一發票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請</a:t>
            </a:r>
            <a:r>
              <a:rPr lang="zh-TW" altLang="en-US" dirty="0"/>
              <a:t>註明每一筆品名、數量、單價。</a:t>
            </a:r>
          </a:p>
          <a:p>
            <a:pPr marL="0" indent="0">
              <a:buNone/>
            </a:pP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三聯式統一發票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必須</a:t>
            </a:r>
            <a:r>
              <a:rPr lang="zh-TW" altLang="en-US" dirty="0"/>
              <a:t>繳回二聯，每一筆貨物應註明品名、數量、單價。</a:t>
            </a:r>
          </a:p>
          <a:p>
            <a:pPr marL="0" indent="0">
              <a:buNone/>
            </a:pPr>
            <a:r>
              <a:rPr lang="en-US" altLang="zh-TW" dirty="0" smtClean="0"/>
              <a:t>3</a:t>
            </a:r>
            <a:r>
              <a:rPr lang="en-US" altLang="zh-TW" dirty="0"/>
              <a:t>.</a:t>
            </a:r>
            <a:r>
              <a:rPr lang="zh-TW" altLang="en-US" dirty="0"/>
              <a:t>二聯式統一發票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每一</a:t>
            </a:r>
            <a:r>
              <a:rPr lang="zh-TW" altLang="en-US" dirty="0"/>
              <a:t>筆貨物應註明品名、數量、單價。</a:t>
            </a:r>
          </a:p>
          <a:p>
            <a:pPr marL="0" indent="0">
              <a:buNone/>
            </a:pPr>
            <a:r>
              <a:rPr lang="en-US" altLang="zh-TW" dirty="0" smtClean="0"/>
              <a:t>4</a:t>
            </a:r>
            <a:r>
              <a:rPr lang="en-US" altLang="zh-TW" dirty="0"/>
              <a:t>.</a:t>
            </a:r>
            <a:r>
              <a:rPr lang="zh-TW" altLang="en-US" dirty="0"/>
              <a:t>收據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收據</a:t>
            </a:r>
            <a:r>
              <a:rPr lang="zh-TW" altLang="en-US" dirty="0"/>
              <a:t>上應蓋有「免用統一發票編號」章或店章及負責人私章（店章內已有負責人姓名者則免）。</a:t>
            </a:r>
          </a:p>
          <a:p>
            <a:pPr marL="0" indent="0">
              <a:buNone/>
            </a:pPr>
            <a:r>
              <a:rPr lang="en-US" altLang="zh-TW" dirty="0" smtClean="0"/>
              <a:t>5</a:t>
            </a:r>
            <a:r>
              <a:rPr lang="en-US" altLang="zh-TW" dirty="0"/>
              <a:t>.</a:t>
            </a:r>
            <a:r>
              <a:rPr lang="zh-TW" altLang="en-US" dirty="0"/>
              <a:t>金額總價貳仟元以上宜以發票核銷</a:t>
            </a:r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936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圖釘">
  <a:themeElements>
    <a:clrScheme name="圖釘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釘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1155</TotalTime>
  <Words>709</Words>
  <Application>Microsoft Office PowerPoint</Application>
  <PresentationFormat>如螢幕大小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Arial</vt:lpstr>
      <vt:lpstr>Brush Script MT</vt:lpstr>
      <vt:lpstr>MV Boli</vt:lpstr>
      <vt:lpstr>Rage Italic</vt:lpstr>
      <vt:lpstr>圖釘</vt:lpstr>
      <vt:lpstr>營隊結案與核銷 大小事</vt:lpstr>
      <vt:lpstr>結案/核銷 三要件</vt:lpstr>
      <vt:lpstr>結案報告</vt:lpstr>
      <vt:lpstr>營隊結案報告</vt:lpstr>
      <vt:lpstr>結案報告應包含內容</vt:lpstr>
      <vt:lpstr>結案報告應包含內容</vt:lpstr>
      <vt:lpstr>核銷單據要點</vt:lpstr>
      <vt:lpstr>綜合重點</vt:lpstr>
      <vt:lpstr>PowerPoint 簡報</vt:lpstr>
      <vt:lpstr>差旅費核銷</vt:lpstr>
      <vt:lpstr>PowerPoint 簡報</vt:lpstr>
      <vt:lpstr>餐費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林宜薇-viv2019</dc:creator>
  <cp:lastModifiedBy>U10801116</cp:lastModifiedBy>
  <cp:revision>36</cp:revision>
  <dcterms:created xsi:type="dcterms:W3CDTF">2019-12-27T05:57:01Z</dcterms:created>
  <dcterms:modified xsi:type="dcterms:W3CDTF">2020-09-24T01:59:55Z</dcterms:modified>
</cp:coreProperties>
</file>